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09" r:id="rId4"/>
    <p:sldId id="310" r:id="rId5"/>
    <p:sldId id="308"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x="18288000" cy="10287000"/>
  <p:notesSz cx="6858000" cy="9144000"/>
  <p:embeddedFontLst>
    <p:embeddedFont>
      <p:font typeface="Agrandir" pitchFamily="2" charset="77"/>
      <p:regular r:id="rId57"/>
    </p:embeddedFont>
    <p:embeddedFont>
      <p:font typeface="Agrandir Bold" pitchFamily="2" charset="77"/>
      <p:regular r:id="rId58"/>
      <p:bold r:id="rId59"/>
    </p:embeddedFont>
    <p:embeddedFont>
      <p:font typeface="Anton" pitchFamily="2" charset="77"/>
      <p:regular r:id="rId60"/>
    </p:embeddedFont>
    <p:embeddedFont>
      <p:font typeface="Arimo" panose="020F07020304040A0204" pitchFamily="34" charset="0"/>
      <p:regular r:id="rId61"/>
    </p:embeddedFont>
    <p:embeddedFont>
      <p:font typeface="Arimo Bold" pitchFamily="2" charset="77"/>
      <p:regular r:id="rId62"/>
      <p:bold r:id="rId63"/>
    </p:embeddedFont>
    <p:embeddedFont>
      <p:font typeface="Brought" pitchFamily="2" charset="77"/>
      <p:regular r:id="rId64"/>
    </p:embeddedFont>
    <p:embeddedFont>
      <p:font typeface="Cy Grotesk Wide" pitchFamily="2" charset="77"/>
      <p:regular r:id="rId65"/>
    </p:embeddedFont>
    <p:embeddedFont>
      <p:font typeface="Cy Grotesk Wide Bold" pitchFamily="2" charset="77"/>
      <p:regular r:id="rId66"/>
      <p:bold r:id="rId67"/>
    </p:embeddedFont>
    <p:embeddedFont>
      <p:font typeface="Gill Sans Ultra Bold Condensed" panose="020B0A06020104020203" pitchFamily="34" charset="0"/>
      <p:regular r:id="rId68"/>
    </p:embeddedFont>
    <p:embeddedFont>
      <p:font typeface="League Spartan" pitchFamily="2" charset="77"/>
      <p:regular r:id="rId69"/>
      <p:bold r:id="rId70"/>
    </p:embeddedFont>
    <p:embeddedFont>
      <p:font typeface="Trocchi" pitchFamily="2" charset="77"/>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541" autoAdjust="0"/>
    <p:restoredTop sz="94638" autoAdjust="0"/>
  </p:normalViewPr>
  <p:slideViewPr>
    <p:cSldViewPr>
      <p:cViewPr varScale="1">
        <p:scale>
          <a:sx n="28" d="100"/>
          <a:sy n="28" d="100"/>
        </p:scale>
        <p:origin x="200" y="17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37.svg"/><Relationship Id="rId5" Type="http://schemas.openxmlformats.org/officeDocument/2006/relationships/image" Target="../media/image41.svg"/><Relationship Id="rId15" Type="http://schemas.openxmlformats.org/officeDocument/2006/relationships/image" Target="../media/image47.sv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sv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7.sv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37.svg"/><Relationship Id="rId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40.png"/><Relationship Id="rId9" Type="http://schemas.openxmlformats.org/officeDocument/2006/relationships/image" Target="../media/image35.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image" Target="../media/image48.jpe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147994" y="4081939"/>
            <a:ext cx="3413119" cy="3067540"/>
          </a:xfrm>
          <a:custGeom>
            <a:avLst/>
            <a:gdLst/>
            <a:ahLst/>
            <a:cxnLst/>
            <a:rect l="l" t="t" r="r" b="b"/>
            <a:pathLst>
              <a:path w="3413119" h="3067540">
                <a:moveTo>
                  <a:pt x="0" y="0"/>
                </a:moveTo>
                <a:lnTo>
                  <a:pt x="3413118" y="0"/>
                </a:lnTo>
                <a:lnTo>
                  <a:pt x="3413118" y="3067541"/>
                </a:lnTo>
                <a:lnTo>
                  <a:pt x="0" y="3067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172142" y="4330770"/>
            <a:ext cx="12000212" cy="2294224"/>
          </a:xfrm>
          <a:prstGeom prst="rect">
            <a:avLst/>
          </a:prstGeom>
        </p:spPr>
        <p:txBody>
          <a:bodyPr lIns="0" tIns="0" rIns="0" bIns="0" rtlCol="0" anchor="t">
            <a:spAutoFit/>
          </a:bodyPr>
          <a:lstStyle/>
          <a:p>
            <a:pPr algn="ctr">
              <a:lnSpc>
                <a:spcPts val="14198"/>
              </a:lnSpc>
            </a:pPr>
            <a:r>
              <a:rPr lang="en-US" sz="14198" b="1">
                <a:solidFill>
                  <a:srgbClr val="F8F8F8"/>
                </a:solidFill>
                <a:latin typeface="Agrandir Bold"/>
                <a:ea typeface="Agrandir Bold"/>
                <a:cs typeface="Agrandir Bold"/>
                <a:sym typeface="Agrandir Bold"/>
              </a:rPr>
              <a:t>WORLD</a:t>
            </a:r>
          </a:p>
        </p:txBody>
      </p:sp>
      <p:sp>
        <p:nvSpPr>
          <p:cNvPr id="5" name="Freeform 5"/>
          <p:cNvSpPr/>
          <p:nvPr/>
        </p:nvSpPr>
        <p:spPr>
          <a:xfrm rot="981343">
            <a:off x="15673142" y="7091056"/>
            <a:ext cx="2637695" cy="2732484"/>
          </a:xfrm>
          <a:custGeom>
            <a:avLst/>
            <a:gdLst/>
            <a:ahLst/>
            <a:cxnLst/>
            <a:rect l="l" t="t" r="r" b="b"/>
            <a:pathLst>
              <a:path w="3959416" h="3707004">
                <a:moveTo>
                  <a:pt x="0" y="0"/>
                </a:moveTo>
                <a:lnTo>
                  <a:pt x="3959416" y="0"/>
                </a:lnTo>
                <a:lnTo>
                  <a:pt x="3959416" y="3707004"/>
                </a:lnTo>
                <a:lnTo>
                  <a:pt x="0" y="3707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H="1" flipV="1">
            <a:off x="12726888" y="3560056"/>
            <a:ext cx="3413119" cy="3067540"/>
          </a:xfrm>
          <a:custGeom>
            <a:avLst/>
            <a:gdLst/>
            <a:ahLst/>
            <a:cxnLst/>
            <a:rect l="l" t="t" r="r" b="b"/>
            <a:pathLst>
              <a:path w="3413119" h="3067540">
                <a:moveTo>
                  <a:pt x="3413118" y="3067541"/>
                </a:moveTo>
                <a:lnTo>
                  <a:pt x="0" y="3067541"/>
                </a:lnTo>
                <a:lnTo>
                  <a:pt x="0" y="0"/>
                </a:lnTo>
                <a:lnTo>
                  <a:pt x="3413118" y="0"/>
                </a:lnTo>
                <a:lnTo>
                  <a:pt x="3413118" y="306754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288405">
            <a:off x="107534" y="16402"/>
            <a:ext cx="3923812" cy="3338807"/>
          </a:xfrm>
          <a:custGeom>
            <a:avLst/>
            <a:gdLst/>
            <a:ahLst/>
            <a:cxnLst/>
            <a:rect l="l" t="t" r="r" b="b"/>
            <a:pathLst>
              <a:path w="3923812" h="3338807">
                <a:moveTo>
                  <a:pt x="0" y="0"/>
                </a:moveTo>
                <a:lnTo>
                  <a:pt x="3923812" y="0"/>
                </a:lnTo>
                <a:lnTo>
                  <a:pt x="3923812" y="3338807"/>
                </a:lnTo>
                <a:lnTo>
                  <a:pt x="0" y="3338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6472765">
            <a:off x="3854744" y="-406460"/>
            <a:ext cx="1786831" cy="2620685"/>
          </a:xfrm>
          <a:custGeom>
            <a:avLst/>
            <a:gdLst/>
            <a:ahLst/>
            <a:cxnLst/>
            <a:rect l="l" t="t" r="r" b="b"/>
            <a:pathLst>
              <a:path w="1786831" h="2620685">
                <a:moveTo>
                  <a:pt x="0" y="0"/>
                </a:moveTo>
                <a:lnTo>
                  <a:pt x="1786831" y="0"/>
                </a:lnTo>
                <a:lnTo>
                  <a:pt x="1786831" y="2620685"/>
                </a:lnTo>
                <a:lnTo>
                  <a:pt x="0" y="26206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276917" y="3308970"/>
            <a:ext cx="10623271" cy="1120774"/>
          </a:xfrm>
          <a:prstGeom prst="rect">
            <a:avLst/>
          </a:prstGeom>
        </p:spPr>
        <p:txBody>
          <a:bodyPr lIns="0" tIns="0" rIns="0" bIns="0" rtlCol="0" anchor="t">
            <a:spAutoFit/>
          </a:bodyPr>
          <a:lstStyle/>
          <a:p>
            <a:pPr algn="l">
              <a:lnSpc>
                <a:spcPts val="6999"/>
              </a:lnSpc>
            </a:pPr>
            <a:r>
              <a:rPr lang="en-US" sz="6999">
                <a:solidFill>
                  <a:srgbClr val="CAEDAB"/>
                </a:solidFill>
                <a:latin typeface="Agrandir"/>
                <a:ea typeface="Agrandir"/>
                <a:cs typeface="Agrandir"/>
                <a:sym typeface="Agrandir"/>
              </a:rPr>
              <a:t>THE CONTEMPORARY</a:t>
            </a:r>
          </a:p>
        </p:txBody>
      </p:sp>
      <p:sp>
        <p:nvSpPr>
          <p:cNvPr id="10" name="TextBox 10"/>
          <p:cNvSpPr txBox="1"/>
          <p:nvPr/>
        </p:nvSpPr>
        <p:spPr>
          <a:xfrm>
            <a:off x="6269510" y="6542978"/>
            <a:ext cx="8529506" cy="694742"/>
          </a:xfrm>
          <a:prstGeom prst="rect">
            <a:avLst/>
          </a:prstGeom>
        </p:spPr>
        <p:txBody>
          <a:bodyPr lIns="0" tIns="0" rIns="0" bIns="0" rtlCol="0" anchor="t">
            <a:spAutoFit/>
          </a:bodyPr>
          <a:lstStyle/>
          <a:p>
            <a:pPr algn="l">
              <a:lnSpc>
                <a:spcPts val="5470"/>
              </a:lnSpc>
            </a:pPr>
            <a:r>
              <a:rPr lang="en-US" sz="4307" dirty="0">
                <a:solidFill>
                  <a:srgbClr val="F8F8F8"/>
                </a:solidFill>
                <a:latin typeface="Agrandir"/>
                <a:ea typeface="Agrandir"/>
                <a:cs typeface="Agrandir"/>
                <a:sym typeface="Agrandir"/>
              </a:rPr>
              <a:t>DR. JACKELYN L. LEGASPI</a:t>
            </a:r>
          </a:p>
        </p:txBody>
      </p:sp>
      <p:sp>
        <p:nvSpPr>
          <p:cNvPr id="11" name="Freeform 11"/>
          <p:cNvSpPr/>
          <p:nvPr/>
        </p:nvSpPr>
        <p:spPr>
          <a:xfrm rot="-4873975">
            <a:off x="13464527" y="7839079"/>
            <a:ext cx="1937841" cy="2842167"/>
          </a:xfrm>
          <a:custGeom>
            <a:avLst/>
            <a:gdLst/>
            <a:ahLst/>
            <a:cxnLst/>
            <a:rect l="l" t="t" r="r" b="b"/>
            <a:pathLst>
              <a:path w="1937841" h="2842167">
                <a:moveTo>
                  <a:pt x="0" y="0"/>
                </a:moveTo>
                <a:lnTo>
                  <a:pt x="1937841" y="0"/>
                </a:lnTo>
                <a:lnTo>
                  <a:pt x="1937841" y="2842167"/>
                </a:lnTo>
                <a:lnTo>
                  <a:pt x="0" y="2842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Freeform 2"/>
          <p:cNvSpPr/>
          <p:nvPr/>
        </p:nvSpPr>
        <p:spPr>
          <a:xfrm rot="347988">
            <a:off x="11792612" y="6291323"/>
            <a:ext cx="2742849" cy="3925861"/>
          </a:xfrm>
          <a:custGeom>
            <a:avLst/>
            <a:gdLst/>
            <a:ahLst/>
            <a:cxnLst/>
            <a:rect l="l" t="t" r="r" b="b"/>
            <a:pathLst>
              <a:path w="2843355" h="5319202">
                <a:moveTo>
                  <a:pt x="0" y="0"/>
                </a:moveTo>
                <a:lnTo>
                  <a:pt x="2843356" y="0"/>
                </a:lnTo>
                <a:lnTo>
                  <a:pt x="2843356" y="5319203"/>
                </a:lnTo>
                <a:lnTo>
                  <a:pt x="0" y="53192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14974" y="2175878"/>
            <a:ext cx="16134063" cy="3888886"/>
          </a:xfrm>
          <a:prstGeom prst="rect">
            <a:avLst/>
          </a:prstGeom>
        </p:spPr>
        <p:txBody>
          <a:bodyPr lIns="0" tIns="0" rIns="0" bIns="0" rtlCol="0" anchor="t">
            <a:spAutoFit/>
          </a:bodyPr>
          <a:lstStyle/>
          <a:p>
            <a:pPr algn="ctr">
              <a:lnSpc>
                <a:spcPts val="21888"/>
              </a:lnSpc>
            </a:pPr>
            <a:r>
              <a:rPr lang="en-US" sz="26372" dirty="0">
                <a:solidFill>
                  <a:srgbClr val="FFFFFF"/>
                </a:solidFill>
                <a:latin typeface="Brought"/>
                <a:ea typeface="Brought"/>
                <a:cs typeface="Brought"/>
                <a:sym typeface="Brought"/>
              </a:rPr>
              <a:t>NORTHERN</a:t>
            </a:r>
          </a:p>
        </p:txBody>
      </p:sp>
      <p:sp>
        <p:nvSpPr>
          <p:cNvPr id="4" name="Freeform 4"/>
          <p:cNvSpPr/>
          <p:nvPr/>
        </p:nvSpPr>
        <p:spPr>
          <a:xfrm>
            <a:off x="31068" y="7128931"/>
            <a:ext cx="3651642" cy="3158069"/>
          </a:xfrm>
          <a:custGeom>
            <a:avLst/>
            <a:gdLst/>
            <a:ahLst/>
            <a:cxnLst/>
            <a:rect l="l" t="t" r="r" b="b"/>
            <a:pathLst>
              <a:path w="4583655" h="3250228">
                <a:moveTo>
                  <a:pt x="0" y="0"/>
                </a:moveTo>
                <a:lnTo>
                  <a:pt x="4583654" y="0"/>
                </a:lnTo>
                <a:lnTo>
                  <a:pt x="4583654" y="3250228"/>
                </a:lnTo>
                <a:lnTo>
                  <a:pt x="0" y="32502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463402">
            <a:off x="6332306" y="7145743"/>
            <a:ext cx="5503572" cy="2784072"/>
          </a:xfrm>
          <a:custGeom>
            <a:avLst/>
            <a:gdLst/>
            <a:ahLst/>
            <a:cxnLst/>
            <a:rect l="l" t="t" r="r" b="b"/>
            <a:pathLst>
              <a:path w="5379455" h="4128732">
                <a:moveTo>
                  <a:pt x="0" y="0"/>
                </a:moveTo>
                <a:lnTo>
                  <a:pt x="5379455" y="0"/>
                </a:lnTo>
                <a:lnTo>
                  <a:pt x="5379455" y="4128732"/>
                </a:lnTo>
                <a:lnTo>
                  <a:pt x="0" y="4128732"/>
                </a:lnTo>
                <a:lnTo>
                  <a:pt x="0" y="0"/>
                </a:lnTo>
                <a:close/>
              </a:path>
            </a:pathLst>
          </a:custGeom>
          <a:blipFill>
            <a:blip r:embed="rId6"/>
            <a:stretch>
              <a:fillRect/>
            </a:stretch>
          </a:blipFill>
        </p:spPr>
        <p:txBody>
          <a:bodyPr/>
          <a:lstStyle/>
          <a:p>
            <a:endParaRPr lang="en-US"/>
          </a:p>
        </p:txBody>
      </p:sp>
      <p:sp>
        <p:nvSpPr>
          <p:cNvPr id="6" name="Freeform 6"/>
          <p:cNvSpPr/>
          <p:nvPr/>
        </p:nvSpPr>
        <p:spPr>
          <a:xfrm rot="-240236">
            <a:off x="1844707" y="5700929"/>
            <a:ext cx="1665669" cy="4592246"/>
          </a:xfrm>
          <a:custGeom>
            <a:avLst/>
            <a:gdLst/>
            <a:ahLst/>
            <a:cxnLst/>
            <a:rect l="l" t="t" r="r" b="b"/>
            <a:pathLst>
              <a:path w="1665669" h="4793293">
                <a:moveTo>
                  <a:pt x="0" y="0"/>
                </a:moveTo>
                <a:lnTo>
                  <a:pt x="1665670" y="0"/>
                </a:lnTo>
                <a:lnTo>
                  <a:pt x="1665670" y="4793293"/>
                </a:lnTo>
                <a:lnTo>
                  <a:pt x="0" y="4793293"/>
                </a:lnTo>
                <a:lnTo>
                  <a:pt x="0" y="0"/>
                </a:lnTo>
                <a:close/>
              </a:path>
            </a:pathLst>
          </a:custGeom>
          <a:blipFill>
            <a:blip r:embed="rId7"/>
            <a:stretch>
              <a:fillRect/>
            </a:stretch>
          </a:blipFill>
        </p:spPr>
        <p:txBody>
          <a:bodyPr/>
          <a:lstStyle/>
          <a:p>
            <a:endParaRPr lang="en-US"/>
          </a:p>
        </p:txBody>
      </p:sp>
      <p:sp>
        <p:nvSpPr>
          <p:cNvPr id="7" name="Freeform 7"/>
          <p:cNvSpPr/>
          <p:nvPr/>
        </p:nvSpPr>
        <p:spPr>
          <a:xfrm>
            <a:off x="14465030" y="6498899"/>
            <a:ext cx="3689949" cy="3788101"/>
          </a:xfrm>
          <a:custGeom>
            <a:avLst/>
            <a:gdLst/>
            <a:ahLst/>
            <a:cxnLst/>
            <a:rect l="l" t="t" r="r" b="b"/>
            <a:pathLst>
              <a:path w="5041406" h="4583479">
                <a:moveTo>
                  <a:pt x="0" y="0"/>
                </a:moveTo>
                <a:lnTo>
                  <a:pt x="5041406" y="0"/>
                </a:lnTo>
                <a:lnTo>
                  <a:pt x="5041406" y="4583478"/>
                </a:lnTo>
                <a:lnTo>
                  <a:pt x="0" y="45834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8" name="Freeform 8"/>
          <p:cNvSpPr/>
          <p:nvPr/>
        </p:nvSpPr>
        <p:spPr>
          <a:xfrm>
            <a:off x="3348017" y="7769951"/>
            <a:ext cx="2931126" cy="2517049"/>
          </a:xfrm>
          <a:custGeom>
            <a:avLst/>
            <a:gdLst/>
            <a:ahLst/>
            <a:cxnLst/>
            <a:rect l="l" t="t" r="r" b="b"/>
            <a:pathLst>
              <a:path w="3651642" h="3832831">
                <a:moveTo>
                  <a:pt x="0" y="0"/>
                </a:moveTo>
                <a:lnTo>
                  <a:pt x="3651643" y="0"/>
                </a:lnTo>
                <a:lnTo>
                  <a:pt x="3651643" y="3832830"/>
                </a:lnTo>
                <a:lnTo>
                  <a:pt x="0" y="38328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6544344" y="660047"/>
            <a:ext cx="5208128" cy="827513"/>
          </a:xfrm>
          <a:prstGeom prst="rect">
            <a:avLst/>
          </a:prstGeom>
        </p:spPr>
        <p:txBody>
          <a:bodyPr lIns="0" tIns="0" rIns="0" bIns="0" rtlCol="0" anchor="t">
            <a:spAutoFit/>
          </a:bodyPr>
          <a:lstStyle/>
          <a:p>
            <a:pPr algn="ctr">
              <a:lnSpc>
                <a:spcPts val="5163"/>
              </a:lnSpc>
            </a:pPr>
            <a:r>
              <a:rPr lang="en-US" sz="6220" spc="223">
                <a:solidFill>
                  <a:srgbClr val="FFFFFF"/>
                </a:solidFill>
                <a:latin typeface="Brought"/>
                <a:ea typeface="Brought"/>
                <a:cs typeface="Brought"/>
                <a:sym typeface="Brought"/>
              </a:rPr>
              <a:t>COUNTRIES IN </a:t>
            </a:r>
          </a:p>
        </p:txBody>
      </p:sp>
      <p:sp>
        <p:nvSpPr>
          <p:cNvPr id="10" name="TextBox 10"/>
          <p:cNvSpPr txBox="1"/>
          <p:nvPr/>
        </p:nvSpPr>
        <p:spPr>
          <a:xfrm>
            <a:off x="6954195" y="5353050"/>
            <a:ext cx="4655622" cy="809736"/>
          </a:xfrm>
          <a:prstGeom prst="rect">
            <a:avLst/>
          </a:prstGeom>
        </p:spPr>
        <p:txBody>
          <a:bodyPr lIns="0" tIns="0" rIns="0" bIns="0" rtlCol="0" anchor="t">
            <a:spAutoFit/>
          </a:bodyPr>
          <a:lstStyle/>
          <a:p>
            <a:pPr algn="ctr">
              <a:lnSpc>
                <a:spcPts val="5163"/>
              </a:lnSpc>
            </a:pPr>
            <a:r>
              <a:rPr lang="en-US" sz="6220" spc="223">
                <a:solidFill>
                  <a:srgbClr val="FFFFFF"/>
                </a:solidFill>
                <a:latin typeface="Brought"/>
                <a:ea typeface="Brought"/>
                <a:cs typeface="Brought"/>
                <a:sym typeface="Brought"/>
              </a:rPr>
              <a:t>HEMISPHERE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1219200" y="571500"/>
            <a:ext cx="16230600" cy="8315327"/>
          </a:xfrm>
          <a:prstGeom prst="rect">
            <a:avLst/>
          </a:prstGeom>
        </p:spPr>
        <p:txBody>
          <a:bodyPr lIns="0" tIns="0" rIns="0" bIns="0" rtlCol="0" anchor="t">
            <a:spAutoFit/>
          </a:bodyPr>
          <a:lstStyle/>
          <a:p>
            <a:pPr algn="ctr">
              <a:lnSpc>
                <a:spcPts val="9000"/>
              </a:lnSpc>
              <a:spcBef>
                <a:spcPct val="0"/>
              </a:spcBef>
            </a:pPr>
            <a:r>
              <a:rPr lang="en-US" sz="9000" b="1" dirty="0">
                <a:ln w="6600">
                  <a:solidFill>
                    <a:srgbClr val="FFFF00"/>
                  </a:solidFill>
                  <a:prstDash val="solid"/>
                </a:ln>
                <a:solidFill>
                  <a:srgbClr val="C00000"/>
                </a:solidFill>
                <a:effectLst>
                  <a:outerShdw dist="38100" dir="2700000" algn="tl" rotWithShape="0">
                    <a:schemeClr val="accent2"/>
                  </a:outerShdw>
                </a:effectLst>
                <a:latin typeface="Brought" charset="0"/>
                <a:ea typeface="Agrandir"/>
                <a:cs typeface="Agrandir"/>
                <a:sym typeface="Agrandir"/>
              </a:rPr>
              <a:t>North America</a:t>
            </a:r>
          </a:p>
          <a:p>
            <a:pPr algn="ctr">
              <a:lnSpc>
                <a:spcPts val="9000"/>
              </a:lnSpc>
              <a:spcBef>
                <a:spcPct val="0"/>
              </a:spcBef>
            </a:pPr>
            <a:r>
              <a:rPr lang="en-US" sz="9000" b="1" dirty="0">
                <a:ln w="6600">
                  <a:solidFill>
                    <a:srgbClr val="FFFF00"/>
                  </a:solidFill>
                  <a:prstDash val="solid"/>
                </a:ln>
                <a:solidFill>
                  <a:srgbClr val="C00000"/>
                </a:solidFill>
                <a:effectLst>
                  <a:outerShdw dist="38100" dir="2700000" algn="tl" rotWithShape="0">
                    <a:schemeClr val="accent2"/>
                  </a:outerShdw>
                </a:effectLst>
                <a:latin typeface="Brought" charset="0"/>
                <a:ea typeface="Agrandir"/>
                <a:cs typeface="Agrandir"/>
                <a:sym typeface="Agrandir"/>
              </a:rPr>
              <a:t>United States</a:t>
            </a:r>
          </a:p>
          <a:p>
            <a:pPr algn="ctr">
              <a:lnSpc>
                <a:spcPts val="9000"/>
              </a:lnSpc>
              <a:spcBef>
                <a:spcPct val="0"/>
              </a:spcBef>
            </a:pPr>
            <a:r>
              <a:rPr lang="en-US" sz="9000" b="1" dirty="0">
                <a:ln w="6600">
                  <a:solidFill>
                    <a:srgbClr val="FFFF00"/>
                  </a:solidFill>
                  <a:prstDash val="solid"/>
                </a:ln>
                <a:solidFill>
                  <a:srgbClr val="C00000"/>
                </a:solidFill>
                <a:effectLst>
                  <a:outerShdw dist="38100" dir="2700000" algn="tl" rotWithShape="0">
                    <a:schemeClr val="accent2"/>
                  </a:outerShdw>
                </a:effectLst>
                <a:latin typeface="Brought" charset="0"/>
                <a:ea typeface="Agrandir"/>
                <a:cs typeface="Agrandir"/>
                <a:sym typeface="Agrandir"/>
              </a:rPr>
              <a:t>Canada</a:t>
            </a:r>
          </a:p>
          <a:p>
            <a:pPr algn="ctr">
              <a:lnSpc>
                <a:spcPts val="9000"/>
              </a:lnSpc>
              <a:spcBef>
                <a:spcPct val="0"/>
              </a:spcBef>
            </a:pPr>
            <a:r>
              <a:rPr lang="en-US" sz="9000" dirty="0">
                <a:solidFill>
                  <a:srgbClr val="FFFFFF"/>
                </a:solidFill>
                <a:latin typeface="Agrandir"/>
                <a:ea typeface="Agrandir"/>
                <a:cs typeface="Agrandir"/>
                <a:sym typeface="Agrandir"/>
              </a:rPr>
              <a:t>Mexico (partially, as it stretches into the Southern Hemisphere, but most of it is in the Northern Hemisphere)</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838200" y="571500"/>
            <a:ext cx="16611600" cy="8831264"/>
          </a:xfrm>
          <a:prstGeom prst="rect">
            <a:avLst/>
          </a:prstGeom>
        </p:spPr>
        <p:txBody>
          <a:bodyPr wrap="square" lIns="0" tIns="0" rIns="0" bIns="0" rtlCol="0" anchor="t">
            <a:spAutoFit/>
          </a:bodyPr>
          <a:lstStyle/>
          <a:p>
            <a:pPr algn="ctr">
              <a:lnSpc>
                <a:spcPts val="8709"/>
              </a:lnSpc>
              <a:spcBef>
                <a:spcPct val="0"/>
              </a:spcBef>
            </a:pPr>
            <a:r>
              <a:rPr lang="en-US" sz="8000" b="1" dirty="0">
                <a:ln w="6600">
                  <a:solidFill>
                    <a:srgbClr val="FFFF00"/>
                  </a:solidFill>
                  <a:prstDash val="solid"/>
                </a:ln>
                <a:solidFill>
                  <a:srgbClr val="C00000"/>
                </a:solidFill>
                <a:effectLst>
                  <a:outerShdw dist="38100" dir="2700000" algn="tl" rotWithShape="0">
                    <a:schemeClr val="accent2"/>
                  </a:outerShdw>
                </a:effectLst>
                <a:latin typeface="Brought" charset="0"/>
                <a:ea typeface="Brought"/>
                <a:cs typeface="Brought"/>
                <a:sym typeface="Brought"/>
              </a:rPr>
              <a:t>Europe</a:t>
            </a:r>
          </a:p>
          <a:p>
            <a:pPr algn="ctr">
              <a:lnSpc>
                <a:spcPts val="8709"/>
              </a:lnSpc>
              <a:spcBef>
                <a:spcPct val="0"/>
              </a:spcBef>
            </a:pPr>
            <a:r>
              <a:rPr lang="en-US" sz="4400" spc="223" dirty="0">
                <a:solidFill>
                  <a:srgbClr val="FFFFFF"/>
                </a:solidFill>
                <a:latin typeface="Brought"/>
                <a:ea typeface="Brought"/>
                <a:cs typeface="Brought"/>
                <a:sym typeface="Brought"/>
              </a:rPr>
              <a:t>United Kingdom</a:t>
            </a:r>
          </a:p>
          <a:p>
            <a:pPr algn="ctr">
              <a:lnSpc>
                <a:spcPts val="8709"/>
              </a:lnSpc>
              <a:spcBef>
                <a:spcPct val="0"/>
              </a:spcBef>
            </a:pPr>
            <a:r>
              <a:rPr lang="en-US" sz="4400" spc="223" dirty="0">
                <a:solidFill>
                  <a:srgbClr val="FFFFFF"/>
                </a:solidFill>
                <a:latin typeface="Brought"/>
                <a:ea typeface="Brought"/>
                <a:cs typeface="Brought"/>
                <a:sym typeface="Brought"/>
              </a:rPr>
              <a:t>Germany</a:t>
            </a:r>
          </a:p>
          <a:p>
            <a:pPr algn="ctr">
              <a:lnSpc>
                <a:spcPts val="8709"/>
              </a:lnSpc>
              <a:spcBef>
                <a:spcPct val="0"/>
              </a:spcBef>
            </a:pPr>
            <a:r>
              <a:rPr lang="en-US" sz="4400" spc="223" dirty="0">
                <a:solidFill>
                  <a:srgbClr val="FFFFFF"/>
                </a:solidFill>
                <a:latin typeface="Brought"/>
                <a:ea typeface="Brought"/>
                <a:cs typeface="Brought"/>
                <a:sym typeface="Brought"/>
              </a:rPr>
              <a:t>France</a:t>
            </a:r>
          </a:p>
          <a:p>
            <a:pPr algn="ctr">
              <a:lnSpc>
                <a:spcPts val="8709"/>
              </a:lnSpc>
              <a:spcBef>
                <a:spcPct val="0"/>
              </a:spcBef>
            </a:pPr>
            <a:r>
              <a:rPr lang="en-US" sz="4400" spc="223" dirty="0">
                <a:solidFill>
                  <a:srgbClr val="FFFFFF"/>
                </a:solidFill>
                <a:latin typeface="Brought"/>
                <a:ea typeface="Brought"/>
                <a:cs typeface="Brought"/>
                <a:sym typeface="Brought"/>
              </a:rPr>
              <a:t>Italy</a:t>
            </a:r>
          </a:p>
          <a:p>
            <a:pPr algn="ctr">
              <a:lnSpc>
                <a:spcPts val="8709"/>
              </a:lnSpc>
              <a:spcBef>
                <a:spcPct val="0"/>
              </a:spcBef>
            </a:pPr>
            <a:r>
              <a:rPr lang="en-US" sz="4400" spc="223" dirty="0">
                <a:solidFill>
                  <a:srgbClr val="FFFFFF"/>
                </a:solidFill>
                <a:latin typeface="Brought"/>
                <a:ea typeface="Brought"/>
                <a:cs typeface="Brought"/>
                <a:sym typeface="Brought"/>
              </a:rPr>
              <a:t>Spain</a:t>
            </a:r>
          </a:p>
          <a:p>
            <a:pPr algn="ctr">
              <a:lnSpc>
                <a:spcPts val="8709"/>
              </a:lnSpc>
              <a:spcBef>
                <a:spcPct val="0"/>
              </a:spcBef>
            </a:pPr>
            <a:r>
              <a:rPr lang="en-US" sz="4400" spc="223" dirty="0">
                <a:solidFill>
                  <a:srgbClr val="FFFFFF"/>
                </a:solidFill>
                <a:latin typeface="Brought"/>
                <a:ea typeface="Brought"/>
                <a:cs typeface="Brought"/>
                <a:sym typeface="Brought"/>
              </a:rPr>
              <a:t>Russia (partially, as it extends into the Southern Hemisphere, but most of it is in the Northern Hemisphere)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1378075" y="669555"/>
            <a:ext cx="4893370" cy="8814539"/>
          </a:xfrm>
          <a:prstGeom prst="rect">
            <a:avLst/>
          </a:prstGeom>
        </p:spPr>
        <p:txBody>
          <a:bodyPr lIns="0" tIns="0" rIns="0" bIns="0" rtlCol="0" anchor="t">
            <a:spAutoFit/>
          </a:bodyPr>
          <a:lstStyle/>
          <a:p>
            <a:pPr algn="ctr">
              <a:lnSpc>
                <a:spcPts val="8709"/>
              </a:lnSpc>
              <a:spcBef>
                <a:spcPct val="0"/>
              </a:spcBef>
            </a:pPr>
            <a:r>
              <a:rPr lang="en-US" sz="6220" spc="223">
                <a:solidFill>
                  <a:srgbClr val="FFFFFF"/>
                </a:solidFill>
                <a:latin typeface="Brought"/>
                <a:ea typeface="Brought"/>
                <a:cs typeface="Brought"/>
                <a:sym typeface="Brought"/>
              </a:rPr>
              <a:t>Netherlands</a:t>
            </a:r>
          </a:p>
          <a:p>
            <a:pPr algn="ctr">
              <a:lnSpc>
                <a:spcPts val="8709"/>
              </a:lnSpc>
              <a:spcBef>
                <a:spcPct val="0"/>
              </a:spcBef>
            </a:pPr>
            <a:r>
              <a:rPr lang="en-US" sz="6220" spc="223">
                <a:solidFill>
                  <a:srgbClr val="FFFFFF"/>
                </a:solidFill>
                <a:latin typeface="Brought"/>
                <a:ea typeface="Brought"/>
                <a:cs typeface="Brought"/>
                <a:sym typeface="Brought"/>
              </a:rPr>
              <a:t>Poland</a:t>
            </a:r>
          </a:p>
          <a:p>
            <a:pPr algn="ctr">
              <a:lnSpc>
                <a:spcPts val="8709"/>
              </a:lnSpc>
              <a:spcBef>
                <a:spcPct val="0"/>
              </a:spcBef>
            </a:pPr>
            <a:r>
              <a:rPr lang="en-US" sz="6220" spc="223">
                <a:solidFill>
                  <a:srgbClr val="FFFFFF"/>
                </a:solidFill>
                <a:latin typeface="Brought"/>
                <a:ea typeface="Brought"/>
                <a:cs typeface="Brought"/>
                <a:sym typeface="Brought"/>
              </a:rPr>
              <a:t>Sweden</a:t>
            </a:r>
          </a:p>
          <a:p>
            <a:pPr algn="ctr">
              <a:lnSpc>
                <a:spcPts val="8709"/>
              </a:lnSpc>
              <a:spcBef>
                <a:spcPct val="0"/>
              </a:spcBef>
            </a:pPr>
            <a:r>
              <a:rPr lang="en-US" sz="6220" spc="223">
                <a:solidFill>
                  <a:srgbClr val="FFFFFF"/>
                </a:solidFill>
                <a:latin typeface="Brought"/>
                <a:ea typeface="Brought"/>
                <a:cs typeface="Brought"/>
                <a:sym typeface="Brought"/>
              </a:rPr>
              <a:t>Norway</a:t>
            </a:r>
          </a:p>
          <a:p>
            <a:pPr algn="ctr">
              <a:lnSpc>
                <a:spcPts val="8709"/>
              </a:lnSpc>
              <a:spcBef>
                <a:spcPct val="0"/>
              </a:spcBef>
            </a:pPr>
            <a:r>
              <a:rPr lang="en-US" sz="6220" spc="223">
                <a:solidFill>
                  <a:srgbClr val="FFFFFF"/>
                </a:solidFill>
                <a:latin typeface="Brought"/>
                <a:ea typeface="Brought"/>
                <a:cs typeface="Brought"/>
                <a:sym typeface="Brought"/>
              </a:rPr>
              <a:t>Denmark</a:t>
            </a:r>
          </a:p>
          <a:p>
            <a:pPr algn="ctr">
              <a:lnSpc>
                <a:spcPts val="8709"/>
              </a:lnSpc>
              <a:spcBef>
                <a:spcPct val="0"/>
              </a:spcBef>
            </a:pPr>
            <a:r>
              <a:rPr lang="en-US" sz="6220" spc="223">
                <a:solidFill>
                  <a:srgbClr val="FFFFFF"/>
                </a:solidFill>
                <a:latin typeface="Brought"/>
                <a:ea typeface="Brought"/>
                <a:cs typeface="Brought"/>
                <a:sym typeface="Brought"/>
              </a:rPr>
              <a:t>Belgium</a:t>
            </a:r>
          </a:p>
          <a:p>
            <a:pPr algn="ctr">
              <a:lnSpc>
                <a:spcPts val="8709"/>
              </a:lnSpc>
              <a:spcBef>
                <a:spcPct val="0"/>
              </a:spcBef>
            </a:pPr>
            <a:r>
              <a:rPr lang="en-US" sz="6220" spc="223">
                <a:solidFill>
                  <a:srgbClr val="FFFFFF"/>
                </a:solidFill>
                <a:latin typeface="Brought"/>
                <a:ea typeface="Brought"/>
                <a:cs typeface="Brought"/>
                <a:sym typeface="Brought"/>
              </a:rPr>
              <a:t>Switzerland</a:t>
            </a:r>
          </a:p>
          <a:p>
            <a:pPr algn="ctr">
              <a:lnSpc>
                <a:spcPts val="8709"/>
              </a:lnSpc>
              <a:spcBef>
                <a:spcPct val="0"/>
              </a:spcBef>
            </a:pPr>
            <a:r>
              <a:rPr lang="en-US" sz="6220" spc="223">
                <a:solidFill>
                  <a:srgbClr val="FFFFFF"/>
                </a:solidFill>
                <a:latin typeface="Brought"/>
                <a:ea typeface="Brought"/>
                <a:cs typeface="Brought"/>
                <a:sym typeface="Brought"/>
              </a:rPr>
              <a:t>Austria</a:t>
            </a:r>
          </a:p>
        </p:txBody>
      </p:sp>
      <p:sp>
        <p:nvSpPr>
          <p:cNvPr id="3" name="TextBox 3"/>
          <p:cNvSpPr txBox="1"/>
          <p:nvPr/>
        </p:nvSpPr>
        <p:spPr>
          <a:xfrm>
            <a:off x="10500643" y="443761"/>
            <a:ext cx="5470823" cy="8814539"/>
          </a:xfrm>
          <a:prstGeom prst="rect">
            <a:avLst/>
          </a:prstGeom>
        </p:spPr>
        <p:txBody>
          <a:bodyPr lIns="0" tIns="0" rIns="0" bIns="0" rtlCol="0" anchor="t">
            <a:spAutoFit/>
          </a:bodyPr>
          <a:lstStyle/>
          <a:p>
            <a:pPr algn="ctr">
              <a:lnSpc>
                <a:spcPts val="8709"/>
              </a:lnSpc>
              <a:spcBef>
                <a:spcPct val="0"/>
              </a:spcBef>
            </a:pPr>
            <a:r>
              <a:rPr lang="en-US" sz="6220" spc="223">
                <a:solidFill>
                  <a:srgbClr val="FFFFFF"/>
                </a:solidFill>
                <a:latin typeface="Brought"/>
                <a:ea typeface="Brought"/>
                <a:cs typeface="Brought"/>
                <a:sym typeface="Brought"/>
              </a:rPr>
              <a:t>Greece</a:t>
            </a:r>
          </a:p>
          <a:p>
            <a:pPr algn="ctr">
              <a:lnSpc>
                <a:spcPts val="8709"/>
              </a:lnSpc>
              <a:spcBef>
                <a:spcPct val="0"/>
              </a:spcBef>
            </a:pPr>
            <a:r>
              <a:rPr lang="en-US" sz="6220" spc="223">
                <a:solidFill>
                  <a:srgbClr val="FFFFFF"/>
                </a:solidFill>
                <a:latin typeface="Brought"/>
                <a:ea typeface="Brought"/>
                <a:cs typeface="Brought"/>
                <a:sym typeface="Brought"/>
              </a:rPr>
              <a:t>Finland</a:t>
            </a:r>
          </a:p>
          <a:p>
            <a:pPr algn="ctr">
              <a:lnSpc>
                <a:spcPts val="8709"/>
              </a:lnSpc>
              <a:spcBef>
                <a:spcPct val="0"/>
              </a:spcBef>
            </a:pPr>
            <a:r>
              <a:rPr lang="en-US" sz="6220" spc="223">
                <a:solidFill>
                  <a:srgbClr val="FFFFFF"/>
                </a:solidFill>
                <a:latin typeface="Brought"/>
                <a:ea typeface="Brought"/>
                <a:cs typeface="Brought"/>
                <a:sym typeface="Brought"/>
              </a:rPr>
              <a:t>Ireland</a:t>
            </a:r>
          </a:p>
          <a:p>
            <a:pPr algn="ctr">
              <a:lnSpc>
                <a:spcPts val="8709"/>
              </a:lnSpc>
              <a:spcBef>
                <a:spcPct val="0"/>
              </a:spcBef>
            </a:pPr>
            <a:r>
              <a:rPr lang="en-US" sz="6220" spc="223">
                <a:solidFill>
                  <a:srgbClr val="FFFFFF"/>
                </a:solidFill>
                <a:latin typeface="Brought"/>
                <a:ea typeface="Brought"/>
                <a:cs typeface="Brought"/>
                <a:sym typeface="Brought"/>
              </a:rPr>
              <a:t>Portugal</a:t>
            </a:r>
          </a:p>
          <a:p>
            <a:pPr algn="ctr">
              <a:lnSpc>
                <a:spcPts val="8709"/>
              </a:lnSpc>
              <a:spcBef>
                <a:spcPct val="0"/>
              </a:spcBef>
            </a:pPr>
            <a:r>
              <a:rPr lang="en-US" sz="6220" spc="223">
                <a:solidFill>
                  <a:srgbClr val="FFFFFF"/>
                </a:solidFill>
                <a:latin typeface="Brought"/>
                <a:ea typeface="Brought"/>
                <a:cs typeface="Brought"/>
                <a:sym typeface="Brought"/>
              </a:rPr>
              <a:t>Ukraine</a:t>
            </a:r>
          </a:p>
          <a:p>
            <a:pPr algn="ctr">
              <a:lnSpc>
                <a:spcPts val="8709"/>
              </a:lnSpc>
              <a:spcBef>
                <a:spcPct val="0"/>
              </a:spcBef>
            </a:pPr>
            <a:r>
              <a:rPr lang="en-US" sz="6220" spc="223">
                <a:solidFill>
                  <a:srgbClr val="FFFFFF"/>
                </a:solidFill>
                <a:latin typeface="Brought"/>
                <a:ea typeface="Brought"/>
                <a:cs typeface="Brought"/>
                <a:sym typeface="Brought"/>
              </a:rPr>
              <a:t>Romania</a:t>
            </a:r>
          </a:p>
          <a:p>
            <a:pPr algn="ctr">
              <a:lnSpc>
                <a:spcPts val="8709"/>
              </a:lnSpc>
              <a:spcBef>
                <a:spcPct val="0"/>
              </a:spcBef>
            </a:pPr>
            <a:r>
              <a:rPr lang="en-US" sz="6220" spc="223">
                <a:solidFill>
                  <a:srgbClr val="FFFFFF"/>
                </a:solidFill>
                <a:latin typeface="Brought"/>
                <a:ea typeface="Brought"/>
                <a:cs typeface="Brought"/>
                <a:sym typeface="Brought"/>
              </a:rPr>
              <a:t>Czech Republic</a:t>
            </a:r>
          </a:p>
          <a:p>
            <a:pPr algn="ctr">
              <a:lnSpc>
                <a:spcPts val="8709"/>
              </a:lnSpc>
              <a:spcBef>
                <a:spcPct val="0"/>
              </a:spcBef>
            </a:pPr>
            <a:r>
              <a:rPr lang="en-US" sz="6220" spc="223">
                <a:solidFill>
                  <a:srgbClr val="FFFFFF"/>
                </a:solidFill>
                <a:latin typeface="Brought"/>
                <a:ea typeface="Brought"/>
                <a:cs typeface="Brought"/>
                <a:sym typeface="Brought"/>
              </a:rPr>
              <a:t>Hungary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2460477" y="-657772"/>
            <a:ext cx="3494683" cy="10569044"/>
          </a:xfrm>
          <a:prstGeom prst="rect">
            <a:avLst/>
          </a:prstGeom>
        </p:spPr>
        <p:txBody>
          <a:bodyPr lIns="0" tIns="0" rIns="0" bIns="0" rtlCol="0" anchor="t">
            <a:spAutoFit/>
          </a:bodyPr>
          <a:lstStyle/>
          <a:p>
            <a:pPr algn="r">
              <a:lnSpc>
                <a:spcPts val="7729"/>
              </a:lnSpc>
              <a:spcBef>
                <a:spcPct val="0"/>
              </a:spcBef>
            </a:pPr>
            <a:r>
              <a:rPr lang="en-US" sz="5520" spc="198">
                <a:solidFill>
                  <a:srgbClr val="000000"/>
                </a:solidFill>
                <a:latin typeface="Brought"/>
                <a:ea typeface="Brought"/>
                <a:cs typeface="Brought"/>
                <a:sym typeface="Brought"/>
              </a:rPr>
              <a:t>        </a:t>
            </a:r>
          </a:p>
          <a:p>
            <a:pPr algn="ctr">
              <a:lnSpc>
                <a:spcPts val="6329"/>
              </a:lnSpc>
              <a:spcBef>
                <a:spcPct val="0"/>
              </a:spcBef>
            </a:pPr>
            <a:r>
              <a:rPr lang="en-US" sz="4520" spc="162">
                <a:solidFill>
                  <a:srgbClr val="FFFFFF"/>
                </a:solidFill>
                <a:latin typeface="Brought"/>
                <a:ea typeface="Brought"/>
                <a:cs typeface="Brought"/>
                <a:sym typeface="Brought"/>
              </a:rPr>
              <a:t>China</a:t>
            </a:r>
          </a:p>
          <a:p>
            <a:pPr algn="ctr">
              <a:lnSpc>
                <a:spcPts val="6329"/>
              </a:lnSpc>
              <a:spcBef>
                <a:spcPct val="0"/>
              </a:spcBef>
            </a:pPr>
            <a:r>
              <a:rPr lang="en-US" sz="4520" spc="162">
                <a:solidFill>
                  <a:srgbClr val="FFFFFF"/>
                </a:solidFill>
                <a:latin typeface="Brought"/>
                <a:ea typeface="Brought"/>
                <a:cs typeface="Brought"/>
                <a:sym typeface="Brought"/>
              </a:rPr>
              <a:t>India</a:t>
            </a:r>
          </a:p>
          <a:p>
            <a:pPr algn="ctr">
              <a:lnSpc>
                <a:spcPts val="6329"/>
              </a:lnSpc>
              <a:spcBef>
                <a:spcPct val="0"/>
              </a:spcBef>
            </a:pPr>
            <a:r>
              <a:rPr lang="en-US" sz="4520" spc="162">
                <a:solidFill>
                  <a:srgbClr val="FFFFFF"/>
                </a:solidFill>
                <a:latin typeface="Brought"/>
                <a:ea typeface="Brought"/>
                <a:cs typeface="Brought"/>
                <a:sym typeface="Brought"/>
              </a:rPr>
              <a:t>Japan</a:t>
            </a:r>
          </a:p>
          <a:p>
            <a:pPr algn="ctr">
              <a:lnSpc>
                <a:spcPts val="6329"/>
              </a:lnSpc>
              <a:spcBef>
                <a:spcPct val="0"/>
              </a:spcBef>
            </a:pPr>
            <a:r>
              <a:rPr lang="en-US" sz="4520" spc="162">
                <a:solidFill>
                  <a:srgbClr val="FFFFFF"/>
                </a:solidFill>
                <a:latin typeface="Brought"/>
                <a:ea typeface="Brought"/>
                <a:cs typeface="Brought"/>
                <a:sym typeface="Brought"/>
              </a:rPr>
              <a:t>South Korea</a:t>
            </a:r>
          </a:p>
          <a:p>
            <a:pPr algn="ctr">
              <a:lnSpc>
                <a:spcPts val="6329"/>
              </a:lnSpc>
              <a:spcBef>
                <a:spcPct val="0"/>
              </a:spcBef>
            </a:pPr>
            <a:r>
              <a:rPr lang="en-US" sz="4520" spc="162">
                <a:solidFill>
                  <a:srgbClr val="FFFFFF"/>
                </a:solidFill>
                <a:latin typeface="Brought"/>
                <a:ea typeface="Brought"/>
                <a:cs typeface="Brought"/>
                <a:sym typeface="Brought"/>
              </a:rPr>
              <a:t>North Korea</a:t>
            </a:r>
          </a:p>
          <a:p>
            <a:pPr algn="ctr">
              <a:lnSpc>
                <a:spcPts val="6329"/>
              </a:lnSpc>
              <a:spcBef>
                <a:spcPct val="0"/>
              </a:spcBef>
            </a:pPr>
            <a:r>
              <a:rPr lang="en-US" sz="4520" spc="162">
                <a:solidFill>
                  <a:srgbClr val="FFFFFF"/>
                </a:solidFill>
                <a:latin typeface="Brought"/>
                <a:ea typeface="Brought"/>
                <a:cs typeface="Brought"/>
                <a:sym typeface="Brought"/>
              </a:rPr>
              <a:t>Taiwan</a:t>
            </a:r>
          </a:p>
          <a:p>
            <a:pPr algn="ctr">
              <a:lnSpc>
                <a:spcPts val="6329"/>
              </a:lnSpc>
              <a:spcBef>
                <a:spcPct val="0"/>
              </a:spcBef>
            </a:pPr>
            <a:r>
              <a:rPr lang="en-US" sz="4520" spc="162">
                <a:solidFill>
                  <a:srgbClr val="FFFFFF"/>
                </a:solidFill>
                <a:latin typeface="Brought"/>
                <a:ea typeface="Brought"/>
                <a:cs typeface="Brought"/>
                <a:sym typeface="Brought"/>
              </a:rPr>
              <a:t>Pakistan</a:t>
            </a:r>
          </a:p>
          <a:p>
            <a:pPr algn="ctr">
              <a:lnSpc>
                <a:spcPts val="6329"/>
              </a:lnSpc>
              <a:spcBef>
                <a:spcPct val="0"/>
              </a:spcBef>
            </a:pPr>
            <a:r>
              <a:rPr lang="en-US" sz="4520" spc="162">
                <a:solidFill>
                  <a:srgbClr val="FFFFFF"/>
                </a:solidFill>
                <a:latin typeface="Brought"/>
                <a:ea typeface="Brought"/>
                <a:cs typeface="Brought"/>
                <a:sym typeface="Brought"/>
              </a:rPr>
              <a:t>Bangladesh</a:t>
            </a:r>
          </a:p>
          <a:p>
            <a:pPr algn="ctr">
              <a:lnSpc>
                <a:spcPts val="6329"/>
              </a:lnSpc>
              <a:spcBef>
                <a:spcPct val="0"/>
              </a:spcBef>
            </a:pPr>
            <a:r>
              <a:rPr lang="en-US" sz="4520" spc="162">
                <a:solidFill>
                  <a:srgbClr val="FFFFFF"/>
                </a:solidFill>
                <a:latin typeface="Brought"/>
                <a:ea typeface="Brought"/>
                <a:cs typeface="Brought"/>
                <a:sym typeface="Brought"/>
              </a:rPr>
              <a:t>Vietnam</a:t>
            </a:r>
          </a:p>
          <a:p>
            <a:pPr algn="ctr">
              <a:lnSpc>
                <a:spcPts val="6329"/>
              </a:lnSpc>
              <a:spcBef>
                <a:spcPct val="0"/>
              </a:spcBef>
            </a:pPr>
            <a:r>
              <a:rPr lang="en-US" sz="4520" spc="162">
                <a:solidFill>
                  <a:srgbClr val="FFFFFF"/>
                </a:solidFill>
                <a:latin typeface="Brought"/>
                <a:ea typeface="Brought"/>
                <a:cs typeface="Brought"/>
                <a:sym typeface="Brought"/>
              </a:rPr>
              <a:t>Thailand</a:t>
            </a:r>
          </a:p>
          <a:p>
            <a:pPr algn="ctr">
              <a:lnSpc>
                <a:spcPts val="6329"/>
              </a:lnSpc>
              <a:spcBef>
                <a:spcPct val="0"/>
              </a:spcBef>
            </a:pPr>
            <a:r>
              <a:rPr lang="en-US" sz="4520" spc="162">
                <a:solidFill>
                  <a:srgbClr val="FFFFFF"/>
                </a:solidFill>
                <a:latin typeface="Brought"/>
                <a:ea typeface="Brought"/>
                <a:cs typeface="Brought"/>
                <a:sym typeface="Brought"/>
              </a:rPr>
              <a:t>Malaysia</a:t>
            </a:r>
          </a:p>
          <a:p>
            <a:pPr algn="ctr">
              <a:lnSpc>
                <a:spcPts val="6329"/>
              </a:lnSpc>
              <a:spcBef>
                <a:spcPct val="0"/>
              </a:spcBef>
            </a:pPr>
            <a:r>
              <a:rPr lang="en-US" sz="4520" spc="162">
                <a:solidFill>
                  <a:srgbClr val="FFFFFF"/>
                </a:solidFill>
                <a:latin typeface="Brought"/>
                <a:ea typeface="Brought"/>
                <a:cs typeface="Brought"/>
                <a:sym typeface="Brought"/>
              </a:rPr>
              <a:t>Nepal</a:t>
            </a:r>
          </a:p>
        </p:txBody>
      </p:sp>
      <p:sp>
        <p:nvSpPr>
          <p:cNvPr id="3" name="TextBox 3"/>
          <p:cNvSpPr txBox="1"/>
          <p:nvPr/>
        </p:nvSpPr>
        <p:spPr>
          <a:xfrm>
            <a:off x="7772400" y="2679890"/>
            <a:ext cx="10097129" cy="6604739"/>
          </a:xfrm>
          <a:prstGeom prst="rect">
            <a:avLst/>
          </a:prstGeom>
        </p:spPr>
        <p:txBody>
          <a:bodyPr lIns="0" tIns="0" rIns="0" bIns="0" rtlCol="0" anchor="t">
            <a:spAutoFit/>
          </a:bodyPr>
          <a:lstStyle/>
          <a:p>
            <a:pPr algn="ctr">
              <a:lnSpc>
                <a:spcPts val="8709"/>
              </a:lnSpc>
              <a:spcBef>
                <a:spcPct val="0"/>
              </a:spcBef>
            </a:pPr>
            <a:r>
              <a:rPr lang="en-US" sz="6220" spc="223" dirty="0">
                <a:solidFill>
                  <a:srgbClr val="FFFFFF"/>
                </a:solidFill>
                <a:latin typeface="Brought"/>
                <a:ea typeface="Brought"/>
                <a:cs typeface="Brought"/>
                <a:sym typeface="Brought"/>
              </a:rPr>
              <a:t>Sri Lanka</a:t>
            </a:r>
          </a:p>
          <a:p>
            <a:pPr algn="ctr">
              <a:lnSpc>
                <a:spcPts val="8709"/>
              </a:lnSpc>
              <a:spcBef>
                <a:spcPct val="0"/>
              </a:spcBef>
            </a:pPr>
            <a:r>
              <a:rPr lang="en-US" sz="6220" spc="223" dirty="0">
                <a:solidFill>
                  <a:srgbClr val="FFFFFF"/>
                </a:solidFill>
                <a:latin typeface="Brought"/>
                <a:ea typeface="Brought"/>
                <a:cs typeface="Brought"/>
                <a:sym typeface="Brought"/>
              </a:rPr>
              <a:t>Kazakhstan (partially in the Northern Hemisphere)</a:t>
            </a:r>
          </a:p>
          <a:p>
            <a:pPr algn="ctr">
              <a:lnSpc>
                <a:spcPts val="8709"/>
              </a:lnSpc>
              <a:spcBef>
                <a:spcPct val="0"/>
              </a:spcBef>
            </a:pPr>
            <a:r>
              <a:rPr lang="en-US" sz="6220" spc="223" dirty="0">
                <a:solidFill>
                  <a:srgbClr val="FFFFFF"/>
                </a:solidFill>
                <a:latin typeface="Brought"/>
                <a:ea typeface="Brought"/>
                <a:cs typeface="Brought"/>
                <a:sym typeface="Brought"/>
              </a:rPr>
              <a:t>Uzbekistan</a:t>
            </a:r>
          </a:p>
          <a:p>
            <a:pPr algn="ctr">
              <a:lnSpc>
                <a:spcPts val="8709"/>
              </a:lnSpc>
              <a:spcBef>
                <a:spcPct val="0"/>
              </a:spcBef>
            </a:pPr>
            <a:r>
              <a:rPr lang="en-US" sz="6220" spc="223" dirty="0">
                <a:solidFill>
                  <a:srgbClr val="FFFFFF"/>
                </a:solidFill>
                <a:latin typeface="Brought"/>
                <a:ea typeface="Brought"/>
                <a:cs typeface="Brought"/>
                <a:sym typeface="Brought"/>
              </a:rPr>
              <a:t>Kyrgyzstan</a:t>
            </a:r>
          </a:p>
          <a:p>
            <a:pPr algn="ctr">
              <a:lnSpc>
                <a:spcPts val="8709"/>
              </a:lnSpc>
              <a:spcBef>
                <a:spcPct val="0"/>
              </a:spcBef>
            </a:pPr>
            <a:r>
              <a:rPr lang="en-US" sz="6220" spc="223" dirty="0">
                <a:solidFill>
                  <a:srgbClr val="FFFFFF"/>
                </a:solidFill>
                <a:latin typeface="Brought"/>
                <a:ea typeface="Brought"/>
                <a:cs typeface="Brought"/>
                <a:sym typeface="Brought"/>
              </a:rPr>
              <a:t>Tajikistan</a:t>
            </a:r>
          </a:p>
        </p:txBody>
      </p:sp>
      <p:sp>
        <p:nvSpPr>
          <p:cNvPr id="4" name="TextBox 4"/>
          <p:cNvSpPr txBox="1"/>
          <p:nvPr/>
        </p:nvSpPr>
        <p:spPr>
          <a:xfrm>
            <a:off x="4095435" y="999583"/>
            <a:ext cx="10097129" cy="1223412"/>
          </a:xfrm>
          <a:prstGeom prst="rect">
            <a:avLst/>
          </a:prstGeom>
        </p:spPr>
        <p:txBody>
          <a:bodyPr lIns="0" tIns="0" rIns="0" bIns="0" rtlCol="0" anchor="t">
            <a:spAutoFit/>
          </a:bodyPr>
          <a:lstStyle/>
          <a:p>
            <a:pPr algn="ctr">
              <a:lnSpc>
                <a:spcPts val="7209"/>
              </a:lnSpc>
            </a:pPr>
            <a:r>
              <a:rPr lang="en-US" sz="13800" b="1" dirty="0">
                <a:ln w="6600">
                  <a:solidFill>
                    <a:srgbClr val="FFFF00"/>
                  </a:solidFill>
                  <a:prstDash val="solid"/>
                </a:ln>
                <a:solidFill>
                  <a:srgbClr val="C00000"/>
                </a:solidFill>
                <a:effectLst>
                  <a:outerShdw dist="38100" dir="2700000" algn="tl" rotWithShape="0">
                    <a:schemeClr val="accent2"/>
                  </a:outerShdw>
                </a:effectLst>
                <a:latin typeface="Brought" charset="0"/>
                <a:ea typeface="Playwrite US Modern"/>
                <a:cs typeface="Playwrite US Modern"/>
                <a:sym typeface="Playwrite US Modern"/>
              </a:rPr>
              <a:t>ASIA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673046" y="316526"/>
            <a:ext cx="17330102" cy="1564531"/>
          </a:xfrm>
          <a:prstGeom prst="rect">
            <a:avLst/>
          </a:prstGeom>
        </p:spPr>
        <p:txBody>
          <a:bodyPr lIns="0" tIns="0" rIns="0" bIns="0" rtlCol="0" anchor="t">
            <a:spAutoFit/>
          </a:bodyPr>
          <a:lstStyle/>
          <a:p>
            <a:pPr algn="ctr">
              <a:lnSpc>
                <a:spcPts val="6077"/>
              </a:lnSpc>
              <a:spcBef>
                <a:spcPct val="0"/>
              </a:spcBef>
            </a:pPr>
            <a:r>
              <a:rPr lang="en-US" sz="434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Africa (partially, as Africa is mainly in the Southern Hemisphere, but some countries extend into the Northern Hemisphere)</a:t>
            </a:r>
          </a:p>
        </p:txBody>
      </p:sp>
      <p:sp>
        <p:nvSpPr>
          <p:cNvPr id="3" name="TextBox 3"/>
          <p:cNvSpPr txBox="1"/>
          <p:nvPr/>
        </p:nvSpPr>
        <p:spPr>
          <a:xfrm>
            <a:off x="2877449" y="2678784"/>
            <a:ext cx="12533102" cy="6873972"/>
          </a:xfrm>
          <a:prstGeom prst="rect">
            <a:avLst/>
          </a:prstGeom>
        </p:spPr>
        <p:txBody>
          <a:bodyPr lIns="0" tIns="0" rIns="0" bIns="0" rtlCol="0" anchor="t">
            <a:spAutoFit/>
          </a:bodyPr>
          <a:lstStyle/>
          <a:p>
            <a:pPr algn="ctr">
              <a:lnSpc>
                <a:spcPts val="7770"/>
              </a:lnSpc>
              <a:spcBef>
                <a:spcPct val="0"/>
              </a:spcBef>
            </a:pPr>
            <a:r>
              <a:rPr lang="en-US" sz="5550" spc="199">
                <a:solidFill>
                  <a:srgbClr val="FFFFFF"/>
                </a:solidFill>
                <a:latin typeface="Brought"/>
                <a:ea typeface="Brought"/>
                <a:cs typeface="Brought"/>
                <a:sym typeface="Brought"/>
              </a:rPr>
              <a:t>Egypt</a:t>
            </a:r>
          </a:p>
          <a:p>
            <a:pPr algn="ctr">
              <a:lnSpc>
                <a:spcPts val="7770"/>
              </a:lnSpc>
              <a:spcBef>
                <a:spcPct val="0"/>
              </a:spcBef>
            </a:pPr>
            <a:r>
              <a:rPr lang="en-US" sz="5550" spc="199">
                <a:solidFill>
                  <a:srgbClr val="FFFFFF"/>
                </a:solidFill>
                <a:latin typeface="Brought"/>
                <a:ea typeface="Brought"/>
                <a:cs typeface="Brought"/>
                <a:sym typeface="Brought"/>
              </a:rPr>
              <a:t>Libya</a:t>
            </a:r>
          </a:p>
          <a:p>
            <a:pPr algn="ctr">
              <a:lnSpc>
                <a:spcPts val="7770"/>
              </a:lnSpc>
              <a:spcBef>
                <a:spcPct val="0"/>
              </a:spcBef>
            </a:pPr>
            <a:r>
              <a:rPr lang="en-US" sz="5550" spc="199">
                <a:solidFill>
                  <a:srgbClr val="FFFFFF"/>
                </a:solidFill>
                <a:latin typeface="Brought"/>
                <a:ea typeface="Brought"/>
                <a:cs typeface="Brought"/>
                <a:sym typeface="Brought"/>
              </a:rPr>
              <a:t>Tunisia</a:t>
            </a:r>
          </a:p>
          <a:p>
            <a:pPr algn="ctr">
              <a:lnSpc>
                <a:spcPts val="7770"/>
              </a:lnSpc>
              <a:spcBef>
                <a:spcPct val="0"/>
              </a:spcBef>
            </a:pPr>
            <a:r>
              <a:rPr lang="en-US" sz="5550" spc="199">
                <a:solidFill>
                  <a:srgbClr val="FFFFFF"/>
                </a:solidFill>
                <a:latin typeface="Brought"/>
                <a:ea typeface="Brought"/>
                <a:cs typeface="Brought"/>
                <a:sym typeface="Brought"/>
              </a:rPr>
              <a:t>Algeria</a:t>
            </a:r>
          </a:p>
          <a:p>
            <a:pPr algn="ctr">
              <a:lnSpc>
                <a:spcPts val="7770"/>
              </a:lnSpc>
              <a:spcBef>
                <a:spcPct val="0"/>
              </a:spcBef>
            </a:pPr>
            <a:r>
              <a:rPr lang="en-US" sz="5550" spc="199">
                <a:solidFill>
                  <a:srgbClr val="FFFFFF"/>
                </a:solidFill>
                <a:latin typeface="Brought"/>
                <a:ea typeface="Brought"/>
                <a:cs typeface="Brought"/>
                <a:sym typeface="Brought"/>
              </a:rPr>
              <a:t>Morocco</a:t>
            </a:r>
          </a:p>
          <a:p>
            <a:pPr algn="ctr">
              <a:lnSpc>
                <a:spcPts val="7770"/>
              </a:lnSpc>
              <a:spcBef>
                <a:spcPct val="0"/>
              </a:spcBef>
            </a:pPr>
            <a:r>
              <a:rPr lang="en-US" sz="5550" spc="199">
                <a:solidFill>
                  <a:srgbClr val="FFFFFF"/>
                </a:solidFill>
                <a:latin typeface="Brought"/>
                <a:ea typeface="Brought"/>
                <a:cs typeface="Brought"/>
                <a:sym typeface="Brought"/>
              </a:rPr>
              <a:t>Western Sahara (disputed territory)</a:t>
            </a:r>
          </a:p>
          <a:p>
            <a:pPr algn="ctr">
              <a:lnSpc>
                <a:spcPts val="7770"/>
              </a:lnSpc>
              <a:spcBef>
                <a:spcPct val="0"/>
              </a:spcBef>
            </a:pPr>
            <a:r>
              <a:rPr lang="en-US" sz="5550" spc="199">
                <a:solidFill>
                  <a:srgbClr val="FFFFFF"/>
                </a:solidFill>
                <a:latin typeface="Brought"/>
                <a:ea typeface="Brought"/>
                <a:cs typeface="Brought"/>
                <a:sym typeface="Brought"/>
              </a:rPr>
              <a:t>Mauritania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5D4B"/>
        </a:solidFill>
        <a:effectLst/>
      </p:bgPr>
    </p:bg>
    <p:spTree>
      <p:nvGrpSpPr>
        <p:cNvPr id="1" name=""/>
        <p:cNvGrpSpPr/>
        <p:nvPr/>
      </p:nvGrpSpPr>
      <p:grpSpPr>
        <a:xfrm>
          <a:off x="0" y="0"/>
          <a:ext cx="0" cy="0"/>
          <a:chOff x="0" y="0"/>
          <a:chExt cx="0" cy="0"/>
        </a:xfrm>
      </p:grpSpPr>
      <p:sp>
        <p:nvSpPr>
          <p:cNvPr id="2" name="TextBox 2"/>
          <p:cNvSpPr txBox="1"/>
          <p:nvPr/>
        </p:nvSpPr>
        <p:spPr>
          <a:xfrm>
            <a:off x="762000" y="647700"/>
            <a:ext cx="17259300" cy="4296048"/>
          </a:xfrm>
          <a:prstGeom prst="rect">
            <a:avLst/>
          </a:prstGeom>
        </p:spPr>
        <p:txBody>
          <a:bodyPr lIns="0" tIns="0" rIns="0" bIns="0" rtlCol="0" anchor="t">
            <a:spAutoFit/>
          </a:bodyPr>
          <a:lstStyle/>
          <a:p>
            <a:pPr algn="ctr">
              <a:lnSpc>
                <a:spcPts val="6749"/>
              </a:lnSpc>
              <a:spcBef>
                <a:spcPct val="0"/>
              </a:spcBef>
            </a:pPr>
            <a:r>
              <a:rPr lang="en-US" sz="660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Oceania (partially, as some islands in the Pacific Ocean are in the Northern Hemisphere)</a:t>
            </a:r>
          </a:p>
          <a:p>
            <a:pPr algn="ctr">
              <a:lnSpc>
                <a:spcPts val="6749"/>
              </a:lnSpc>
              <a:spcBef>
                <a:spcPct val="0"/>
              </a:spcBef>
            </a:pPr>
            <a:endParaRPr lang="en-US" sz="4820" spc="173" dirty="0">
              <a:solidFill>
                <a:srgbClr val="FFFFFF"/>
              </a:solidFill>
              <a:latin typeface="Brought"/>
              <a:ea typeface="Brought"/>
              <a:cs typeface="Brought"/>
              <a:sym typeface="Brought"/>
            </a:endParaRPr>
          </a:p>
          <a:p>
            <a:pPr algn="ctr">
              <a:lnSpc>
                <a:spcPts val="6749"/>
              </a:lnSpc>
              <a:spcBef>
                <a:spcPct val="0"/>
              </a:spcBef>
            </a:pPr>
            <a:endParaRPr lang="en-US" sz="4820" spc="173" dirty="0">
              <a:solidFill>
                <a:srgbClr val="FFFFFF"/>
              </a:solidFill>
              <a:latin typeface="Brought"/>
              <a:ea typeface="Brought"/>
              <a:cs typeface="Brought"/>
              <a:sym typeface="Brought"/>
            </a:endParaRPr>
          </a:p>
        </p:txBody>
      </p:sp>
      <p:sp>
        <p:nvSpPr>
          <p:cNvPr id="3" name="TextBox 3"/>
          <p:cNvSpPr txBox="1"/>
          <p:nvPr/>
        </p:nvSpPr>
        <p:spPr>
          <a:xfrm>
            <a:off x="2292052" y="3348399"/>
            <a:ext cx="13703896" cy="4991205"/>
          </a:xfrm>
          <a:prstGeom prst="rect">
            <a:avLst/>
          </a:prstGeom>
        </p:spPr>
        <p:txBody>
          <a:bodyPr lIns="0" tIns="0" rIns="0" bIns="0" rtlCol="0" anchor="t">
            <a:spAutoFit/>
          </a:bodyPr>
          <a:lstStyle/>
          <a:p>
            <a:pPr algn="ctr">
              <a:lnSpc>
                <a:spcPts val="9969"/>
              </a:lnSpc>
              <a:spcBef>
                <a:spcPct val="0"/>
              </a:spcBef>
            </a:pPr>
            <a:r>
              <a:rPr lang="en-US" sz="7120" spc="256" dirty="0">
                <a:solidFill>
                  <a:srgbClr val="FFFFFF"/>
                </a:solidFill>
                <a:latin typeface="Brought"/>
                <a:ea typeface="Brought"/>
                <a:cs typeface="Brought"/>
                <a:sym typeface="Brought"/>
              </a:rPr>
              <a:t>Kiribati</a:t>
            </a:r>
          </a:p>
          <a:p>
            <a:pPr algn="ctr">
              <a:lnSpc>
                <a:spcPts val="9969"/>
              </a:lnSpc>
              <a:spcBef>
                <a:spcPct val="0"/>
              </a:spcBef>
            </a:pPr>
            <a:r>
              <a:rPr lang="en-US" sz="7120" spc="256" dirty="0">
                <a:solidFill>
                  <a:srgbClr val="FFFFFF"/>
                </a:solidFill>
                <a:latin typeface="Brought"/>
                <a:ea typeface="Brought"/>
                <a:cs typeface="Brought"/>
                <a:sym typeface="Brought"/>
              </a:rPr>
              <a:t>Marshall Islands</a:t>
            </a:r>
          </a:p>
          <a:p>
            <a:pPr algn="ctr">
              <a:lnSpc>
                <a:spcPts val="9969"/>
              </a:lnSpc>
              <a:spcBef>
                <a:spcPct val="0"/>
              </a:spcBef>
            </a:pPr>
            <a:r>
              <a:rPr lang="en-US" sz="7120" spc="256" dirty="0">
                <a:solidFill>
                  <a:srgbClr val="FFFFFF"/>
                </a:solidFill>
                <a:latin typeface="Brought"/>
                <a:ea typeface="Brought"/>
                <a:cs typeface="Brought"/>
                <a:sym typeface="Brought"/>
              </a:rPr>
              <a:t>Federated States of Micronesia</a:t>
            </a:r>
          </a:p>
          <a:p>
            <a:pPr algn="ctr">
              <a:lnSpc>
                <a:spcPts val="9969"/>
              </a:lnSpc>
              <a:spcBef>
                <a:spcPct val="0"/>
              </a:spcBef>
            </a:pPr>
            <a:r>
              <a:rPr lang="en-US" sz="7120" spc="256" dirty="0">
                <a:solidFill>
                  <a:srgbClr val="FFFFFF"/>
                </a:solidFill>
                <a:latin typeface="Brought"/>
                <a:ea typeface="Brought"/>
                <a:cs typeface="Brought"/>
                <a:sym typeface="Brought"/>
              </a:rPr>
              <a:t>Palau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grpSp>
        <p:nvGrpSpPr>
          <p:cNvPr id="2" name="Group 2"/>
          <p:cNvGrpSpPr/>
          <p:nvPr/>
        </p:nvGrpSpPr>
        <p:grpSpPr>
          <a:xfrm>
            <a:off x="1665908" y="1554351"/>
            <a:ext cx="14956185" cy="7178298"/>
            <a:chOff x="0" y="0"/>
            <a:chExt cx="3939078" cy="1890581"/>
          </a:xfrm>
        </p:grpSpPr>
        <p:sp>
          <p:nvSpPr>
            <p:cNvPr id="3" name="Freeform 3"/>
            <p:cNvSpPr/>
            <p:nvPr/>
          </p:nvSpPr>
          <p:spPr>
            <a:xfrm>
              <a:off x="0" y="0"/>
              <a:ext cx="3939077" cy="1890581"/>
            </a:xfrm>
            <a:custGeom>
              <a:avLst/>
              <a:gdLst/>
              <a:ahLst/>
              <a:cxnLst/>
              <a:rect l="l" t="t" r="r" b="b"/>
              <a:pathLst>
                <a:path w="3939077" h="1890581">
                  <a:moveTo>
                    <a:pt x="26400" y="0"/>
                  </a:moveTo>
                  <a:lnTo>
                    <a:pt x="3912678" y="0"/>
                  </a:lnTo>
                  <a:cubicBezTo>
                    <a:pt x="3927258" y="0"/>
                    <a:pt x="3939077" y="11820"/>
                    <a:pt x="3939077" y="26400"/>
                  </a:cubicBezTo>
                  <a:lnTo>
                    <a:pt x="3939077" y="1864181"/>
                  </a:lnTo>
                  <a:cubicBezTo>
                    <a:pt x="3939077" y="1878761"/>
                    <a:pt x="3927258" y="1890581"/>
                    <a:pt x="3912678" y="1890581"/>
                  </a:cubicBezTo>
                  <a:lnTo>
                    <a:pt x="26400" y="1890581"/>
                  </a:lnTo>
                  <a:cubicBezTo>
                    <a:pt x="11820" y="1890581"/>
                    <a:pt x="0" y="1878761"/>
                    <a:pt x="0" y="1864181"/>
                  </a:cubicBezTo>
                  <a:lnTo>
                    <a:pt x="0" y="26400"/>
                  </a:lnTo>
                  <a:cubicBezTo>
                    <a:pt x="0" y="11820"/>
                    <a:pt x="11820" y="0"/>
                    <a:pt x="26400" y="0"/>
                  </a:cubicBezTo>
                  <a:close/>
                </a:path>
              </a:pathLst>
            </a:custGeom>
            <a:solidFill>
              <a:srgbClr val="FEFEFE"/>
            </a:solidFill>
          </p:spPr>
          <p:txBody>
            <a:bodyPr/>
            <a:lstStyle/>
            <a:p>
              <a:endParaRPr lang="en-US"/>
            </a:p>
          </p:txBody>
        </p:sp>
        <p:sp>
          <p:nvSpPr>
            <p:cNvPr id="4" name="TextBox 4"/>
            <p:cNvSpPr txBox="1"/>
            <p:nvPr/>
          </p:nvSpPr>
          <p:spPr>
            <a:xfrm>
              <a:off x="0" y="-38100"/>
              <a:ext cx="3939078" cy="1928681"/>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5047441" y="4447053"/>
            <a:ext cx="983116" cy="5407139"/>
          </a:xfrm>
          <a:custGeom>
            <a:avLst/>
            <a:gdLst/>
            <a:ahLst/>
            <a:cxnLst/>
            <a:rect l="l" t="t" r="r" b="b"/>
            <a:pathLst>
              <a:path w="983116" h="5407139">
                <a:moveTo>
                  <a:pt x="0" y="0"/>
                </a:moveTo>
                <a:lnTo>
                  <a:pt x="983116" y="0"/>
                </a:lnTo>
                <a:lnTo>
                  <a:pt x="983116" y="5407139"/>
                </a:lnTo>
                <a:lnTo>
                  <a:pt x="0" y="5407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2613929" y="6659064"/>
            <a:ext cx="2838641" cy="1130295"/>
          </a:xfrm>
          <a:custGeom>
            <a:avLst/>
            <a:gdLst/>
            <a:ahLst/>
            <a:cxnLst/>
            <a:rect l="l" t="t" r="r" b="b"/>
            <a:pathLst>
              <a:path w="2838641" h="1130295">
                <a:moveTo>
                  <a:pt x="0" y="0"/>
                </a:moveTo>
                <a:lnTo>
                  <a:pt x="2838641" y="0"/>
                </a:lnTo>
                <a:lnTo>
                  <a:pt x="2838641" y="1130295"/>
                </a:lnTo>
                <a:lnTo>
                  <a:pt x="0" y="1130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2835430" y="6137285"/>
            <a:ext cx="12617141"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5400000">
            <a:off x="14127426" y="2403464"/>
            <a:ext cx="1206854" cy="1395207"/>
          </a:xfrm>
          <a:custGeom>
            <a:avLst/>
            <a:gdLst/>
            <a:ahLst/>
            <a:cxnLst/>
            <a:rect l="l" t="t" r="r" b="b"/>
            <a:pathLst>
              <a:path w="1206854" h="1395207">
                <a:moveTo>
                  <a:pt x="0" y="0"/>
                </a:moveTo>
                <a:lnTo>
                  <a:pt x="1206854" y="0"/>
                </a:lnTo>
                <a:lnTo>
                  <a:pt x="1206854" y="1395207"/>
                </a:lnTo>
                <a:lnTo>
                  <a:pt x="0" y="1395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2602513" y="2183462"/>
            <a:ext cx="10808687" cy="3565913"/>
          </a:xfrm>
          <a:prstGeom prst="rect">
            <a:avLst/>
          </a:prstGeom>
        </p:spPr>
        <p:txBody>
          <a:bodyPr wrap="square" lIns="0" tIns="0" rIns="0" bIns="0" rtlCol="0" anchor="t">
            <a:spAutoFit/>
          </a:bodyPr>
          <a:lstStyle/>
          <a:p>
            <a:pPr algn="l">
              <a:lnSpc>
                <a:spcPts val="9065"/>
              </a:lnSpc>
            </a:pPr>
            <a:r>
              <a:rPr lang="en-US" sz="11500" b="1" dirty="0">
                <a:ln w="9525">
                  <a:solidFill>
                    <a:schemeClr val="bg1"/>
                  </a:solidFill>
                  <a:prstDash val="solid"/>
                </a:ln>
                <a:effectLst>
                  <a:outerShdw blurRad="12700" dist="38100" dir="2700000" algn="tl" rotWithShape="0">
                    <a:schemeClr val="bg1">
                      <a:lumMod val="50000"/>
                    </a:schemeClr>
                  </a:outerShdw>
                </a:effectLst>
                <a:latin typeface="Gill Sans Ultra Bold Condensed" panose="020B0A06020104020203" pitchFamily="34" charset="0"/>
                <a:ea typeface="League Spartan"/>
                <a:cs typeface="League Spartan"/>
                <a:sym typeface="League Spartan"/>
              </a:rPr>
              <a:t>COUNTRIES IN</a:t>
            </a:r>
          </a:p>
          <a:p>
            <a:pPr algn="l">
              <a:lnSpc>
                <a:spcPts val="9065"/>
              </a:lnSpc>
            </a:pPr>
            <a:r>
              <a:rPr lang="en-US" sz="11500" b="1" dirty="0">
                <a:ln w="9525">
                  <a:solidFill>
                    <a:schemeClr val="bg1"/>
                  </a:solidFill>
                  <a:prstDash val="solid"/>
                </a:ln>
                <a:effectLst>
                  <a:outerShdw blurRad="12700" dist="38100" dir="2700000" algn="tl" rotWithShape="0">
                    <a:schemeClr val="bg1">
                      <a:lumMod val="50000"/>
                    </a:schemeClr>
                  </a:outerShdw>
                </a:effectLst>
                <a:latin typeface="Gill Sans Ultra Bold Condensed" panose="020B0A06020104020203" pitchFamily="34" charset="0"/>
                <a:ea typeface="League Spartan"/>
                <a:cs typeface="League Spartan"/>
                <a:sym typeface="League Spartan"/>
              </a:rPr>
              <a:t>SOUTHERN</a:t>
            </a:r>
          </a:p>
          <a:p>
            <a:pPr algn="l">
              <a:lnSpc>
                <a:spcPts val="9065"/>
              </a:lnSpc>
            </a:pPr>
            <a:r>
              <a:rPr lang="en-US" sz="11500" b="1" dirty="0">
                <a:ln w="9525">
                  <a:solidFill>
                    <a:schemeClr val="bg1"/>
                  </a:solidFill>
                  <a:prstDash val="solid"/>
                </a:ln>
                <a:effectLst>
                  <a:outerShdw blurRad="12700" dist="38100" dir="2700000" algn="tl" rotWithShape="0">
                    <a:schemeClr val="bg1">
                      <a:lumMod val="50000"/>
                    </a:schemeClr>
                  </a:outerShdw>
                </a:effectLst>
                <a:latin typeface="Gill Sans Ultra Bold Condensed" panose="020B0A06020104020203" pitchFamily="34" charset="0"/>
                <a:ea typeface="League Spartan"/>
                <a:cs typeface="League Spartan"/>
                <a:sym typeface="League Spartan"/>
              </a:rPr>
              <a:t>HEMISPHERE</a:t>
            </a:r>
            <a:endParaRPr lang="en-US" sz="7748" b="1" dirty="0">
              <a:ln w="9525">
                <a:solidFill>
                  <a:schemeClr val="bg1"/>
                </a:solidFill>
                <a:prstDash val="solid"/>
              </a:ln>
              <a:effectLst>
                <a:outerShdw blurRad="12700" dist="38100" dir="2700000" algn="tl" rotWithShape="0">
                  <a:schemeClr val="bg1">
                    <a:lumMod val="50000"/>
                  </a:schemeClr>
                </a:outerShdw>
              </a:effectLst>
              <a:latin typeface="Gill Sans Ultra Bold Condensed" panose="020B0A06020104020203" pitchFamily="34" charset="0"/>
              <a:ea typeface="League Spartan"/>
              <a:cs typeface="League Spartan"/>
              <a:sym typeface="League Spart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06122"/>
            <a:ext cx="16447420" cy="8797013"/>
            <a:chOff x="0" y="0"/>
            <a:chExt cx="4331831" cy="2316909"/>
          </a:xfrm>
        </p:grpSpPr>
        <p:sp>
          <p:nvSpPr>
            <p:cNvPr id="3" name="Freeform 3"/>
            <p:cNvSpPr/>
            <p:nvPr/>
          </p:nvSpPr>
          <p:spPr>
            <a:xfrm>
              <a:off x="0" y="0"/>
              <a:ext cx="4331831" cy="2316909"/>
            </a:xfrm>
            <a:custGeom>
              <a:avLst/>
              <a:gdLst/>
              <a:ahLst/>
              <a:cxnLst/>
              <a:rect l="l" t="t" r="r" b="b"/>
              <a:pathLst>
                <a:path w="4331831" h="2316909">
                  <a:moveTo>
                    <a:pt x="24006" y="0"/>
                  </a:moveTo>
                  <a:lnTo>
                    <a:pt x="4307825" y="0"/>
                  </a:lnTo>
                  <a:cubicBezTo>
                    <a:pt x="4321083" y="0"/>
                    <a:pt x="4331831" y="10748"/>
                    <a:pt x="4331831" y="24006"/>
                  </a:cubicBezTo>
                  <a:lnTo>
                    <a:pt x="4331831" y="2292903"/>
                  </a:lnTo>
                  <a:cubicBezTo>
                    <a:pt x="4331831" y="2299270"/>
                    <a:pt x="4329302" y="2305376"/>
                    <a:pt x="4324800" y="2309878"/>
                  </a:cubicBezTo>
                  <a:cubicBezTo>
                    <a:pt x="4320298" y="2314380"/>
                    <a:pt x="4314192" y="2316909"/>
                    <a:pt x="4307825" y="2316909"/>
                  </a:cubicBezTo>
                  <a:lnTo>
                    <a:pt x="24006" y="2316909"/>
                  </a:lnTo>
                  <a:cubicBezTo>
                    <a:pt x="10748" y="2316909"/>
                    <a:pt x="0" y="2306161"/>
                    <a:pt x="0" y="2292903"/>
                  </a:cubicBezTo>
                  <a:lnTo>
                    <a:pt x="0" y="24006"/>
                  </a:lnTo>
                  <a:cubicBezTo>
                    <a:pt x="0" y="10748"/>
                    <a:pt x="10748" y="0"/>
                    <a:pt x="24006" y="0"/>
                  </a:cubicBezTo>
                  <a:close/>
                </a:path>
              </a:pathLst>
            </a:custGeom>
            <a:solidFill>
              <a:srgbClr val="FEFEFE"/>
            </a:solidFill>
          </p:spPr>
          <p:txBody>
            <a:bodyPr/>
            <a:lstStyle/>
            <a:p>
              <a:endParaRPr lang="en-US"/>
            </a:p>
          </p:txBody>
        </p:sp>
        <p:sp>
          <p:nvSpPr>
            <p:cNvPr id="4" name="TextBox 4"/>
            <p:cNvSpPr txBox="1"/>
            <p:nvPr/>
          </p:nvSpPr>
          <p:spPr>
            <a:xfrm>
              <a:off x="0" y="-38100"/>
              <a:ext cx="4331831" cy="235500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4076955" y="6063173"/>
            <a:ext cx="983116" cy="5407139"/>
          </a:xfrm>
          <a:custGeom>
            <a:avLst/>
            <a:gdLst/>
            <a:ahLst/>
            <a:cxnLst/>
            <a:rect l="l" t="t" r="r" b="b"/>
            <a:pathLst>
              <a:path w="983116" h="5407139">
                <a:moveTo>
                  <a:pt x="0" y="0"/>
                </a:moveTo>
                <a:lnTo>
                  <a:pt x="983116" y="0"/>
                </a:lnTo>
                <a:lnTo>
                  <a:pt x="983116" y="5407138"/>
                </a:lnTo>
                <a:lnTo>
                  <a:pt x="0" y="5407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4009136" y="8128005"/>
            <a:ext cx="2838641" cy="1130295"/>
          </a:xfrm>
          <a:custGeom>
            <a:avLst/>
            <a:gdLst/>
            <a:ahLst/>
            <a:cxnLst/>
            <a:rect l="l" t="t" r="r" b="b"/>
            <a:pathLst>
              <a:path w="2838641" h="1130295">
                <a:moveTo>
                  <a:pt x="0" y="0"/>
                </a:moveTo>
                <a:lnTo>
                  <a:pt x="2838641" y="0"/>
                </a:lnTo>
                <a:lnTo>
                  <a:pt x="2838641" y="1130295"/>
                </a:lnTo>
                <a:lnTo>
                  <a:pt x="0" y="11302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2943840" y="8108955"/>
            <a:ext cx="12617141"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5400000">
            <a:off x="15958270" y="811946"/>
            <a:ext cx="1206854" cy="1395207"/>
          </a:xfrm>
          <a:custGeom>
            <a:avLst/>
            <a:gdLst/>
            <a:ahLst/>
            <a:cxnLst/>
            <a:rect l="l" t="t" r="r" b="b"/>
            <a:pathLst>
              <a:path w="1206854" h="1395207">
                <a:moveTo>
                  <a:pt x="0" y="0"/>
                </a:moveTo>
                <a:lnTo>
                  <a:pt x="1206854" y="0"/>
                </a:lnTo>
                <a:lnTo>
                  <a:pt x="1206854" y="1395207"/>
                </a:lnTo>
                <a:lnTo>
                  <a:pt x="0" y="13952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341302" y="1519074"/>
            <a:ext cx="13249193" cy="6259068"/>
          </a:xfrm>
          <a:prstGeom prst="rect">
            <a:avLst/>
          </a:prstGeom>
        </p:spPr>
        <p:txBody>
          <a:bodyPr lIns="0" tIns="0" rIns="0" bIns="0" rtlCol="0" anchor="t">
            <a:spAutoFit/>
          </a:bodyPr>
          <a:lstStyle/>
          <a:p>
            <a:pPr algn="just">
              <a:lnSpc>
                <a:spcPts val="6200"/>
              </a:lnSpc>
            </a:pPr>
            <a:r>
              <a:rPr lang="en-US" sz="5299">
                <a:solidFill>
                  <a:srgbClr val="000000"/>
                </a:solidFill>
                <a:latin typeface="League Spartan"/>
                <a:ea typeface="League Spartan"/>
                <a:cs typeface="League Spartan"/>
                <a:sym typeface="League Spartan"/>
              </a:rPr>
              <a:t>THE SOUTHERN HEMISPHERE INCLUDES COUNTRIES LOCATED SOUTH OF THE EQUATOR. THIS HEMISPHERE COVERS PARTS OF SOUTH AMERICA, AFRICA, OCEANIA, AND THE SOUTHERN PARTS OF ASIA. HERE ARE THE KEY COUNTRIES IN THE SOUTHERN HEMISPHERE: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2628900" y="571500"/>
            <a:ext cx="13258800" cy="1144544"/>
          </a:xfrm>
          <a:prstGeom prst="rect">
            <a:avLst/>
          </a:prstGeom>
        </p:spPr>
        <p:txBody>
          <a:bodyPr wrap="square" lIns="0" tIns="0" rIns="0" bIns="0" rtlCol="0" anchor="t">
            <a:spAutoFit/>
          </a:bodyPr>
          <a:lstStyle/>
          <a:p>
            <a:pPr algn="ctr">
              <a:lnSpc>
                <a:spcPts val="8709"/>
              </a:lnSpc>
              <a:spcBef>
                <a:spcPct val="0"/>
              </a:spcBef>
            </a:pPr>
            <a:r>
              <a:rPr lang="en-US" sz="800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South America</a:t>
            </a:r>
          </a:p>
        </p:txBody>
      </p:sp>
      <p:sp>
        <p:nvSpPr>
          <p:cNvPr id="3" name="TextBox 3"/>
          <p:cNvSpPr txBox="1"/>
          <p:nvPr/>
        </p:nvSpPr>
        <p:spPr>
          <a:xfrm>
            <a:off x="1447800" y="2044596"/>
            <a:ext cx="15621000" cy="7386638"/>
          </a:xfrm>
          <a:prstGeom prst="rect">
            <a:avLst/>
          </a:prstGeom>
        </p:spPr>
        <p:txBody>
          <a:bodyPr wrap="square" lIns="0" tIns="0" rIns="0" bIns="0" rtlCol="0" anchor="t">
            <a:spAutoFit/>
          </a:bodyPr>
          <a:lstStyle/>
          <a:p>
            <a:pPr algn="ctr">
              <a:lnSpc>
                <a:spcPts val="7169"/>
              </a:lnSpc>
              <a:spcBef>
                <a:spcPct val="0"/>
              </a:spcBef>
            </a:pPr>
            <a:r>
              <a:rPr lang="en-US" sz="5120" spc="184" dirty="0">
                <a:solidFill>
                  <a:srgbClr val="FFFFFF"/>
                </a:solidFill>
                <a:latin typeface="Brought"/>
                <a:ea typeface="Brought"/>
                <a:cs typeface="Brought"/>
                <a:sym typeface="Brought"/>
              </a:rPr>
              <a:t>Argentina</a:t>
            </a:r>
          </a:p>
          <a:p>
            <a:pPr algn="ctr">
              <a:lnSpc>
                <a:spcPts val="7169"/>
              </a:lnSpc>
              <a:spcBef>
                <a:spcPct val="0"/>
              </a:spcBef>
            </a:pPr>
            <a:r>
              <a:rPr lang="en-US" sz="5120" spc="184" dirty="0">
                <a:solidFill>
                  <a:srgbClr val="FFFFFF"/>
                </a:solidFill>
                <a:latin typeface="Brought"/>
                <a:ea typeface="Brought"/>
                <a:cs typeface="Brought"/>
                <a:sym typeface="Brought"/>
              </a:rPr>
              <a:t>Brazil</a:t>
            </a:r>
          </a:p>
          <a:p>
            <a:pPr algn="ctr">
              <a:lnSpc>
                <a:spcPts val="7169"/>
              </a:lnSpc>
              <a:spcBef>
                <a:spcPct val="0"/>
              </a:spcBef>
            </a:pPr>
            <a:r>
              <a:rPr lang="en-US" sz="5120" spc="184" dirty="0">
                <a:solidFill>
                  <a:srgbClr val="FFFFFF"/>
                </a:solidFill>
                <a:latin typeface="Brought"/>
                <a:ea typeface="Brought"/>
                <a:cs typeface="Brought"/>
                <a:sym typeface="Brought"/>
              </a:rPr>
              <a:t>Chile</a:t>
            </a:r>
          </a:p>
          <a:p>
            <a:pPr algn="ctr">
              <a:lnSpc>
                <a:spcPts val="7169"/>
              </a:lnSpc>
              <a:spcBef>
                <a:spcPct val="0"/>
              </a:spcBef>
            </a:pPr>
            <a:r>
              <a:rPr lang="en-US" sz="5120" spc="184" dirty="0">
                <a:solidFill>
                  <a:srgbClr val="FFFFFF"/>
                </a:solidFill>
                <a:latin typeface="Brought"/>
                <a:ea typeface="Brought"/>
                <a:cs typeface="Brought"/>
                <a:sym typeface="Brought"/>
              </a:rPr>
              <a:t>Paraguay</a:t>
            </a:r>
          </a:p>
          <a:p>
            <a:pPr algn="ctr">
              <a:lnSpc>
                <a:spcPts val="7169"/>
              </a:lnSpc>
              <a:spcBef>
                <a:spcPct val="0"/>
              </a:spcBef>
            </a:pPr>
            <a:r>
              <a:rPr lang="en-US" sz="5120" spc="184" dirty="0">
                <a:solidFill>
                  <a:srgbClr val="FFFFFF"/>
                </a:solidFill>
                <a:latin typeface="Brought"/>
                <a:ea typeface="Brought"/>
                <a:cs typeface="Brought"/>
                <a:sym typeface="Brought"/>
              </a:rPr>
              <a:t>Peru</a:t>
            </a:r>
          </a:p>
          <a:p>
            <a:pPr algn="ctr">
              <a:lnSpc>
                <a:spcPts val="7169"/>
              </a:lnSpc>
              <a:spcBef>
                <a:spcPct val="0"/>
              </a:spcBef>
            </a:pPr>
            <a:r>
              <a:rPr lang="en-US" sz="5120" spc="184" dirty="0">
                <a:solidFill>
                  <a:srgbClr val="FFFFFF"/>
                </a:solidFill>
                <a:latin typeface="Brought"/>
                <a:ea typeface="Brought"/>
                <a:cs typeface="Brought"/>
                <a:sym typeface="Brought"/>
              </a:rPr>
              <a:t>Uruguay</a:t>
            </a:r>
          </a:p>
          <a:p>
            <a:pPr algn="ctr">
              <a:lnSpc>
                <a:spcPts val="7169"/>
              </a:lnSpc>
              <a:spcBef>
                <a:spcPct val="0"/>
              </a:spcBef>
            </a:pPr>
            <a:r>
              <a:rPr lang="en-US" sz="5120" spc="184" dirty="0">
                <a:solidFill>
                  <a:srgbClr val="FFFFFF"/>
                </a:solidFill>
                <a:latin typeface="Brought"/>
                <a:ea typeface="Brought"/>
                <a:cs typeface="Brought"/>
                <a:sym typeface="Brought"/>
              </a:rPr>
              <a:t>Bolivia (partially, as it also extends into the Northern Hemisphere)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23900" y="865406"/>
            <a:ext cx="16840200" cy="855618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2000" b="1" dirty="0">
                <a:solidFill>
                  <a:schemeClr val="bg1"/>
                </a:solidFill>
                <a:latin typeface="Arial" panose="020B0604020202020204" pitchFamily="34" charset="0"/>
              </a:rPr>
              <a:t>1.  Which of the following continents is entirely located in the Southern Hemisphere?</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A) Asia</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B) Africa</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C) Australia</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D) North America</a:t>
            </a:r>
            <a:endParaRPr lang="en-US" altLang="en-US" b="1" dirty="0">
              <a:solidFill>
                <a:schemeClr val="bg1"/>
              </a:solidFill>
              <a:latin typeface="Arial" panose="020B0604020202020204" pitchFamily="34" charset="0"/>
            </a:endParaRPr>
          </a:p>
          <a:p>
            <a:pPr lvl="0" eaLnBrk="0" fontAlgn="base" hangingPunct="0">
              <a:spcBef>
                <a:spcPct val="0"/>
              </a:spcBef>
              <a:spcAft>
                <a:spcPct val="0"/>
              </a:spcAft>
            </a:pPr>
            <a:r>
              <a:rPr lang="en-US" altLang="en-US" sz="2000" b="1" dirty="0">
                <a:solidFill>
                  <a:schemeClr val="bg1"/>
                </a:solidFill>
                <a:latin typeface="Arial" panose="020B0604020202020204" pitchFamily="34" charset="0"/>
              </a:rPr>
              <a:t>2. What is a common economic characteristic of many Southern Hemisphere countries?</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A) High industrialization and technological advancement</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B) Heavy dependence on agriculture and raw material exports</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C) Predominantly service-based economies</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D) Low agricultural output</a:t>
            </a:r>
          </a:p>
          <a:p>
            <a:pPr lvl="0" eaLnBrk="0" fontAlgn="base" hangingPunct="0">
              <a:spcBef>
                <a:spcPct val="0"/>
              </a:spcBef>
              <a:spcAft>
                <a:spcPct val="0"/>
              </a:spcAft>
            </a:pPr>
            <a:r>
              <a:rPr lang="en-US" altLang="en-US" sz="2000" b="1" dirty="0">
                <a:solidFill>
                  <a:schemeClr val="bg1"/>
                </a:solidFill>
                <a:latin typeface="Arial" panose="020B0604020202020204" pitchFamily="34" charset="0"/>
              </a:rPr>
              <a:t>3. Which country in the Northern Hemisphere is considered one of the largest economies in the world?</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A) Brazil</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B) South Africa</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C) Japan</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D) Argentina</a:t>
            </a:r>
          </a:p>
          <a:p>
            <a:pPr lvl="0" eaLnBrk="0" fontAlgn="base" hangingPunct="0">
              <a:spcBef>
                <a:spcPct val="0"/>
              </a:spcBef>
              <a:spcAft>
                <a:spcPct val="0"/>
              </a:spcAft>
            </a:pPr>
            <a:endParaRPr lang="en-US" altLang="en-US" b="1" dirty="0">
              <a:solidFill>
                <a:schemeClr val="bg1"/>
              </a:solidFill>
              <a:latin typeface="Arial" panose="020B0604020202020204" pitchFamily="34" charset="0"/>
            </a:endParaRPr>
          </a:p>
          <a:p>
            <a:pPr lvl="0" eaLnBrk="0" fontAlgn="base" hangingPunct="0">
              <a:spcBef>
                <a:spcPct val="0"/>
              </a:spcBef>
              <a:spcAft>
                <a:spcPct val="0"/>
              </a:spcAft>
            </a:pPr>
            <a:r>
              <a:rPr lang="en-US" altLang="en-US" sz="2000" b="1" dirty="0">
                <a:solidFill>
                  <a:schemeClr val="bg1"/>
                </a:solidFill>
                <a:latin typeface="Arial" panose="020B0604020202020204" pitchFamily="34" charset="0"/>
              </a:rPr>
              <a:t>4. The term "Global North" typically refers to countries that are:</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A) Less industrialized and economically disadvantaged</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B) More industrialized and economically developed</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C) Located only in Europe</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D) Located below the equator</a:t>
            </a:r>
          </a:p>
          <a:p>
            <a:pPr lvl="0" eaLnBrk="0" fontAlgn="base" hangingPunct="0">
              <a:spcBef>
                <a:spcPct val="0"/>
              </a:spcBef>
              <a:spcAft>
                <a:spcPct val="0"/>
              </a:spcAft>
            </a:pPr>
            <a:endParaRPr lang="en-US" altLang="en-US" b="1" dirty="0">
              <a:solidFill>
                <a:schemeClr val="bg1"/>
              </a:solidFill>
              <a:latin typeface="Arial" panose="020B0604020202020204" pitchFamily="34" charset="0"/>
            </a:endParaRPr>
          </a:p>
          <a:p>
            <a:pPr lvl="0" eaLnBrk="0" fontAlgn="base" hangingPunct="0">
              <a:spcBef>
                <a:spcPct val="0"/>
              </a:spcBef>
              <a:spcAft>
                <a:spcPct val="0"/>
              </a:spcAft>
            </a:pPr>
            <a:r>
              <a:rPr lang="en-US" altLang="en-US" sz="2000" b="1" dirty="0">
                <a:solidFill>
                  <a:schemeClr val="bg1"/>
                </a:solidFill>
                <a:latin typeface="Arial" panose="020B0604020202020204" pitchFamily="34" charset="0"/>
              </a:rPr>
              <a:t>5. Which of the following international organizations is primarily influenced by Northern Hemisphere powers?</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A) African Union (AU)</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B) Association of Southeast Asian Nations (ASEAN)</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C) North Atlantic Treaty Organization (NATO)</a:t>
            </a:r>
            <a:br>
              <a:rPr lang="en-US" altLang="en-US" sz="2000" b="1" dirty="0">
                <a:solidFill>
                  <a:schemeClr val="bg1"/>
                </a:solidFill>
                <a:latin typeface="Arial" panose="020B0604020202020204" pitchFamily="34" charset="0"/>
              </a:rPr>
            </a:br>
            <a:r>
              <a:rPr lang="en-US" altLang="en-US" sz="2000" b="1" dirty="0">
                <a:solidFill>
                  <a:schemeClr val="bg1"/>
                </a:solidFill>
                <a:latin typeface="Arial" panose="020B0604020202020204" pitchFamily="34" charset="0"/>
              </a:rPr>
              <a:t>D) Mercosur</a:t>
            </a:r>
          </a:p>
        </p:txBody>
      </p:sp>
      <p:sp>
        <p:nvSpPr>
          <p:cNvPr id="5" name="TextBox 3">
            <a:extLst>
              <a:ext uri="{FF2B5EF4-FFF2-40B4-BE49-F238E27FC236}">
                <a16:creationId xmlns:a16="http://schemas.microsoft.com/office/drawing/2014/main" id="{6A31F000-DD49-C982-2F79-B03BED7EF201}"/>
              </a:ext>
            </a:extLst>
          </p:cNvPr>
          <p:cNvSpPr txBox="1"/>
          <p:nvPr/>
        </p:nvSpPr>
        <p:spPr>
          <a:xfrm>
            <a:off x="6210300" y="252523"/>
            <a:ext cx="5867400" cy="1003416"/>
          </a:xfrm>
          <a:prstGeom prst="rect">
            <a:avLst/>
          </a:prstGeom>
        </p:spPr>
        <p:txBody>
          <a:bodyPr wrap="square" lIns="0" tIns="0" rIns="0" bIns="0" rtlCol="0" anchor="t">
            <a:spAutoFit/>
          </a:bodyPr>
          <a:lstStyle/>
          <a:p>
            <a:pPr algn="ctr">
              <a:lnSpc>
                <a:spcPts val="9000"/>
              </a:lnSpc>
            </a:pPr>
            <a:r>
              <a:rPr lang="en-US" sz="4000" dirty="0">
                <a:solidFill>
                  <a:srgbClr val="F8F8F8"/>
                </a:solidFill>
                <a:latin typeface="Agrandir"/>
                <a:ea typeface="Agrandir"/>
                <a:cs typeface="Agrandir"/>
                <a:sym typeface="Agrandir"/>
              </a:rPr>
              <a:t>QUIZ NO. 1</a:t>
            </a:r>
          </a:p>
        </p:txBody>
      </p:sp>
      <p:sp>
        <p:nvSpPr>
          <p:cNvPr id="6" name="TextBox 3">
            <a:extLst>
              <a:ext uri="{FF2B5EF4-FFF2-40B4-BE49-F238E27FC236}">
                <a16:creationId xmlns:a16="http://schemas.microsoft.com/office/drawing/2014/main" id="{586D8EF8-4D43-C2D1-77D8-AE4CCCDDFFAC}"/>
              </a:ext>
            </a:extLst>
          </p:cNvPr>
          <p:cNvSpPr txBox="1"/>
          <p:nvPr/>
        </p:nvSpPr>
        <p:spPr>
          <a:xfrm>
            <a:off x="6210300" y="-264271"/>
            <a:ext cx="5867400" cy="957955"/>
          </a:xfrm>
          <a:prstGeom prst="rect">
            <a:avLst/>
          </a:prstGeom>
        </p:spPr>
        <p:txBody>
          <a:bodyPr wrap="square" lIns="0" tIns="0" rIns="0" bIns="0" rtlCol="0" anchor="t">
            <a:spAutoFit/>
          </a:bodyPr>
          <a:lstStyle/>
          <a:p>
            <a:pPr algn="ctr">
              <a:lnSpc>
                <a:spcPts val="9000"/>
              </a:lnSpc>
            </a:pPr>
            <a:r>
              <a:rPr lang="en-US" sz="2400" dirty="0">
                <a:solidFill>
                  <a:srgbClr val="F8F8F8"/>
                </a:solidFill>
                <a:latin typeface="Agrandir"/>
                <a:ea typeface="Agrandir"/>
                <a:cs typeface="Agrandir"/>
                <a:sym typeface="Agrandir"/>
              </a:rPr>
              <a:t>QUIZ NO.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4424996" y="614768"/>
            <a:ext cx="9067800" cy="1481175"/>
          </a:xfrm>
          <a:prstGeom prst="rect">
            <a:avLst/>
          </a:prstGeom>
        </p:spPr>
        <p:txBody>
          <a:bodyPr wrap="square" lIns="0" tIns="0" rIns="0" bIns="0" rtlCol="0" anchor="t">
            <a:spAutoFit/>
          </a:bodyPr>
          <a:lstStyle/>
          <a:p>
            <a:pPr algn="ctr">
              <a:lnSpc>
                <a:spcPts val="10809"/>
              </a:lnSpc>
              <a:spcBef>
                <a:spcPct val="0"/>
              </a:spcBef>
            </a:pPr>
            <a:r>
              <a:rPr lang="en-US" sz="1150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Africa</a:t>
            </a:r>
          </a:p>
        </p:txBody>
      </p:sp>
      <p:sp>
        <p:nvSpPr>
          <p:cNvPr id="3" name="TextBox 3"/>
          <p:cNvSpPr txBox="1"/>
          <p:nvPr/>
        </p:nvSpPr>
        <p:spPr>
          <a:xfrm>
            <a:off x="1028700" y="2326905"/>
            <a:ext cx="6875115" cy="6604739"/>
          </a:xfrm>
          <a:prstGeom prst="rect">
            <a:avLst/>
          </a:prstGeom>
        </p:spPr>
        <p:txBody>
          <a:bodyPr lIns="0" tIns="0" rIns="0" bIns="0" rtlCol="0" anchor="t">
            <a:spAutoFit/>
          </a:bodyPr>
          <a:lstStyle/>
          <a:p>
            <a:pPr algn="ctr">
              <a:lnSpc>
                <a:spcPts val="8709"/>
              </a:lnSpc>
              <a:spcBef>
                <a:spcPct val="0"/>
              </a:spcBef>
            </a:pPr>
            <a:r>
              <a:rPr lang="en-US" sz="6220" spc="223">
                <a:solidFill>
                  <a:srgbClr val="FFFFFF"/>
                </a:solidFill>
                <a:latin typeface="Brought"/>
                <a:ea typeface="Brought"/>
                <a:cs typeface="Brought"/>
                <a:sym typeface="Brought"/>
              </a:rPr>
              <a:t>South Africa</a:t>
            </a:r>
          </a:p>
          <a:p>
            <a:pPr algn="ctr">
              <a:lnSpc>
                <a:spcPts val="8709"/>
              </a:lnSpc>
              <a:spcBef>
                <a:spcPct val="0"/>
              </a:spcBef>
            </a:pPr>
            <a:r>
              <a:rPr lang="en-US" sz="6220" spc="223">
                <a:solidFill>
                  <a:srgbClr val="FFFFFF"/>
                </a:solidFill>
                <a:latin typeface="Brought"/>
                <a:ea typeface="Brought"/>
                <a:cs typeface="Brought"/>
                <a:sym typeface="Brought"/>
              </a:rPr>
              <a:t>Namibia</a:t>
            </a:r>
          </a:p>
          <a:p>
            <a:pPr algn="ctr">
              <a:lnSpc>
                <a:spcPts val="8709"/>
              </a:lnSpc>
              <a:spcBef>
                <a:spcPct val="0"/>
              </a:spcBef>
            </a:pPr>
            <a:r>
              <a:rPr lang="en-US" sz="6220" spc="223">
                <a:solidFill>
                  <a:srgbClr val="FFFFFF"/>
                </a:solidFill>
                <a:latin typeface="Brought"/>
                <a:ea typeface="Brought"/>
                <a:cs typeface="Brought"/>
                <a:sym typeface="Brought"/>
              </a:rPr>
              <a:t>Botswana</a:t>
            </a:r>
          </a:p>
          <a:p>
            <a:pPr algn="ctr">
              <a:lnSpc>
                <a:spcPts val="8709"/>
              </a:lnSpc>
              <a:spcBef>
                <a:spcPct val="0"/>
              </a:spcBef>
            </a:pPr>
            <a:r>
              <a:rPr lang="en-US" sz="6220" spc="223">
                <a:solidFill>
                  <a:srgbClr val="FFFFFF"/>
                </a:solidFill>
                <a:latin typeface="Brought"/>
                <a:ea typeface="Brought"/>
                <a:cs typeface="Brought"/>
                <a:sym typeface="Brought"/>
              </a:rPr>
              <a:t>Lesotho (entirely in the Southern Hemisphere)</a:t>
            </a:r>
          </a:p>
        </p:txBody>
      </p:sp>
      <p:sp>
        <p:nvSpPr>
          <p:cNvPr id="4" name="TextBox 4"/>
          <p:cNvSpPr txBox="1"/>
          <p:nvPr/>
        </p:nvSpPr>
        <p:spPr>
          <a:xfrm>
            <a:off x="9824404" y="1892156"/>
            <a:ext cx="8077200" cy="7809830"/>
          </a:xfrm>
          <a:prstGeom prst="rect">
            <a:avLst/>
          </a:prstGeom>
        </p:spPr>
        <p:txBody>
          <a:bodyPr wrap="square" lIns="0" tIns="0" rIns="0" bIns="0" rtlCol="0" anchor="t">
            <a:spAutoFit/>
          </a:bodyPr>
          <a:lstStyle/>
          <a:p>
            <a:pPr algn="ctr">
              <a:lnSpc>
                <a:spcPts val="8709"/>
              </a:lnSpc>
              <a:spcBef>
                <a:spcPct val="0"/>
              </a:spcBef>
            </a:pPr>
            <a:r>
              <a:rPr lang="en-US" sz="4800" spc="223" dirty="0">
                <a:solidFill>
                  <a:srgbClr val="FFFFFF"/>
                </a:solidFill>
                <a:latin typeface="Brought"/>
                <a:ea typeface="Brought"/>
                <a:cs typeface="Brought"/>
                <a:sym typeface="Brought"/>
              </a:rPr>
              <a:t>Eswatini (Swaziland)</a:t>
            </a:r>
          </a:p>
          <a:p>
            <a:pPr algn="ctr">
              <a:lnSpc>
                <a:spcPts val="8709"/>
              </a:lnSpc>
              <a:spcBef>
                <a:spcPct val="0"/>
              </a:spcBef>
            </a:pPr>
            <a:r>
              <a:rPr lang="en-US" sz="4800" spc="223" dirty="0">
                <a:solidFill>
                  <a:srgbClr val="FFFFFF"/>
                </a:solidFill>
                <a:latin typeface="Brought"/>
                <a:ea typeface="Brought"/>
                <a:cs typeface="Brought"/>
                <a:sym typeface="Brought"/>
              </a:rPr>
              <a:t>Mozambique</a:t>
            </a:r>
          </a:p>
          <a:p>
            <a:pPr algn="ctr">
              <a:lnSpc>
                <a:spcPts val="8709"/>
              </a:lnSpc>
              <a:spcBef>
                <a:spcPct val="0"/>
              </a:spcBef>
            </a:pPr>
            <a:r>
              <a:rPr lang="en-US" sz="4800" spc="223" dirty="0">
                <a:solidFill>
                  <a:srgbClr val="FFFFFF"/>
                </a:solidFill>
                <a:latin typeface="Brought"/>
                <a:ea typeface="Brought"/>
                <a:cs typeface="Brought"/>
                <a:sym typeface="Brought"/>
              </a:rPr>
              <a:t>Zimbabwe</a:t>
            </a:r>
          </a:p>
          <a:p>
            <a:pPr algn="ctr">
              <a:lnSpc>
                <a:spcPts val="8709"/>
              </a:lnSpc>
              <a:spcBef>
                <a:spcPct val="0"/>
              </a:spcBef>
            </a:pPr>
            <a:r>
              <a:rPr lang="en-US" sz="4800" spc="223" dirty="0">
                <a:solidFill>
                  <a:srgbClr val="FFFFFF"/>
                </a:solidFill>
                <a:latin typeface="Brought"/>
                <a:ea typeface="Brought"/>
                <a:cs typeface="Brought"/>
                <a:sym typeface="Brought"/>
              </a:rPr>
              <a:t>Angola</a:t>
            </a:r>
          </a:p>
          <a:p>
            <a:pPr algn="ctr">
              <a:lnSpc>
                <a:spcPts val="8709"/>
              </a:lnSpc>
              <a:spcBef>
                <a:spcPct val="0"/>
              </a:spcBef>
            </a:pPr>
            <a:r>
              <a:rPr lang="en-US" sz="4800" spc="223" dirty="0">
                <a:solidFill>
                  <a:srgbClr val="FFFFFF"/>
                </a:solidFill>
                <a:latin typeface="Brought"/>
                <a:ea typeface="Brought"/>
                <a:cs typeface="Brought"/>
                <a:sym typeface="Brought"/>
              </a:rPr>
              <a:t>Zambia (partially, as it extends into the Northern Hemisphere)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6858001" y="305065"/>
            <a:ext cx="4309610" cy="1346522"/>
          </a:xfrm>
          <a:prstGeom prst="rect">
            <a:avLst/>
          </a:prstGeom>
        </p:spPr>
        <p:txBody>
          <a:bodyPr wrap="square" lIns="0" tIns="0" rIns="0" bIns="0" rtlCol="0" anchor="t">
            <a:spAutoFit/>
          </a:bodyPr>
          <a:lstStyle/>
          <a:p>
            <a:pPr algn="ctr">
              <a:lnSpc>
                <a:spcPts val="10529"/>
              </a:lnSpc>
              <a:spcBef>
                <a:spcPct val="0"/>
              </a:spcBef>
            </a:pPr>
            <a:r>
              <a:rPr lang="en-US" sz="752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Oceania</a:t>
            </a:r>
          </a:p>
        </p:txBody>
      </p:sp>
      <p:sp>
        <p:nvSpPr>
          <p:cNvPr id="3" name="TextBox 3"/>
          <p:cNvSpPr txBox="1"/>
          <p:nvPr/>
        </p:nvSpPr>
        <p:spPr>
          <a:xfrm>
            <a:off x="292381" y="942975"/>
            <a:ext cx="9085323" cy="9079409"/>
          </a:xfrm>
          <a:prstGeom prst="rect">
            <a:avLst/>
          </a:prstGeom>
        </p:spPr>
        <p:txBody>
          <a:bodyPr lIns="0" tIns="0" rIns="0" bIns="0" rtlCol="0" anchor="t">
            <a:spAutoFit/>
          </a:bodyPr>
          <a:lstStyle/>
          <a:p>
            <a:pPr algn="ctr">
              <a:lnSpc>
                <a:spcPts val="5871"/>
              </a:lnSpc>
              <a:spcBef>
                <a:spcPct val="0"/>
              </a:spcBef>
            </a:pPr>
            <a:r>
              <a:rPr lang="en-US" sz="3600" spc="150" dirty="0">
                <a:solidFill>
                  <a:srgbClr val="FFFFFF"/>
                </a:solidFill>
                <a:latin typeface="Brought"/>
                <a:ea typeface="Brought"/>
                <a:cs typeface="Brought"/>
                <a:sym typeface="Brought"/>
              </a:rPr>
              <a:t>Australia</a:t>
            </a:r>
          </a:p>
          <a:p>
            <a:pPr algn="ctr">
              <a:lnSpc>
                <a:spcPts val="5871"/>
              </a:lnSpc>
              <a:spcBef>
                <a:spcPct val="0"/>
              </a:spcBef>
            </a:pPr>
            <a:r>
              <a:rPr lang="en-US" sz="3600" spc="150" dirty="0">
                <a:solidFill>
                  <a:srgbClr val="FFFFFF"/>
                </a:solidFill>
                <a:latin typeface="Brought"/>
                <a:ea typeface="Brought"/>
                <a:cs typeface="Brought"/>
                <a:sym typeface="Brought"/>
              </a:rPr>
              <a:t>New Zealand</a:t>
            </a:r>
          </a:p>
          <a:p>
            <a:pPr algn="ctr">
              <a:lnSpc>
                <a:spcPts val="5871"/>
              </a:lnSpc>
              <a:spcBef>
                <a:spcPct val="0"/>
              </a:spcBef>
            </a:pPr>
            <a:r>
              <a:rPr lang="en-US" sz="3600" spc="150" dirty="0">
                <a:solidFill>
                  <a:srgbClr val="FFFFFF"/>
                </a:solidFill>
                <a:latin typeface="Brought"/>
                <a:ea typeface="Brought"/>
                <a:cs typeface="Brought"/>
                <a:sym typeface="Brought"/>
              </a:rPr>
              <a:t>Papua New Guinea</a:t>
            </a:r>
          </a:p>
          <a:p>
            <a:pPr algn="ctr">
              <a:lnSpc>
                <a:spcPts val="5871"/>
              </a:lnSpc>
              <a:spcBef>
                <a:spcPct val="0"/>
              </a:spcBef>
            </a:pPr>
            <a:r>
              <a:rPr lang="en-US" sz="3600" spc="150" dirty="0">
                <a:solidFill>
                  <a:srgbClr val="FFFFFF"/>
                </a:solidFill>
                <a:latin typeface="Brought"/>
                <a:ea typeface="Brought"/>
                <a:cs typeface="Brought"/>
                <a:sym typeface="Brought"/>
              </a:rPr>
              <a:t>Fiji</a:t>
            </a:r>
          </a:p>
          <a:p>
            <a:pPr algn="ctr">
              <a:lnSpc>
                <a:spcPts val="5871"/>
              </a:lnSpc>
              <a:spcBef>
                <a:spcPct val="0"/>
              </a:spcBef>
            </a:pPr>
            <a:r>
              <a:rPr lang="en-US" sz="3600" spc="150" dirty="0">
                <a:solidFill>
                  <a:srgbClr val="FFFFFF"/>
                </a:solidFill>
                <a:latin typeface="Brought"/>
                <a:ea typeface="Brought"/>
                <a:cs typeface="Brought"/>
                <a:sym typeface="Brought"/>
              </a:rPr>
              <a:t>Solomon Islands</a:t>
            </a:r>
          </a:p>
          <a:p>
            <a:pPr algn="ctr">
              <a:lnSpc>
                <a:spcPts val="5871"/>
              </a:lnSpc>
              <a:spcBef>
                <a:spcPct val="0"/>
              </a:spcBef>
            </a:pPr>
            <a:r>
              <a:rPr lang="en-US" sz="3600" spc="150" dirty="0">
                <a:solidFill>
                  <a:srgbClr val="FFFFFF"/>
                </a:solidFill>
                <a:latin typeface="Brought"/>
                <a:ea typeface="Brought"/>
                <a:cs typeface="Brought"/>
                <a:sym typeface="Brought"/>
              </a:rPr>
              <a:t>Vanuatu</a:t>
            </a:r>
          </a:p>
          <a:p>
            <a:pPr algn="ctr">
              <a:lnSpc>
                <a:spcPts val="5871"/>
              </a:lnSpc>
              <a:spcBef>
                <a:spcPct val="0"/>
              </a:spcBef>
            </a:pPr>
            <a:r>
              <a:rPr lang="en-US" sz="3600" spc="150" dirty="0">
                <a:solidFill>
                  <a:srgbClr val="FFFFFF"/>
                </a:solidFill>
                <a:latin typeface="Brought"/>
                <a:ea typeface="Brought"/>
                <a:cs typeface="Brought"/>
                <a:sym typeface="Brought"/>
              </a:rPr>
              <a:t>Samoa</a:t>
            </a:r>
          </a:p>
          <a:p>
            <a:pPr algn="ctr">
              <a:lnSpc>
                <a:spcPts val="5871"/>
              </a:lnSpc>
              <a:spcBef>
                <a:spcPct val="0"/>
              </a:spcBef>
            </a:pPr>
            <a:r>
              <a:rPr lang="en-US" sz="3600" spc="150" dirty="0">
                <a:solidFill>
                  <a:srgbClr val="FFFFFF"/>
                </a:solidFill>
                <a:latin typeface="Brought"/>
                <a:ea typeface="Brought"/>
                <a:cs typeface="Brought"/>
                <a:sym typeface="Brought"/>
              </a:rPr>
              <a:t>Tonga</a:t>
            </a:r>
          </a:p>
          <a:p>
            <a:pPr algn="ctr">
              <a:lnSpc>
                <a:spcPts val="5871"/>
              </a:lnSpc>
              <a:spcBef>
                <a:spcPct val="0"/>
              </a:spcBef>
            </a:pPr>
            <a:r>
              <a:rPr lang="en-US" sz="3600" spc="150" dirty="0">
                <a:solidFill>
                  <a:srgbClr val="FFFFFF"/>
                </a:solidFill>
                <a:latin typeface="Brought"/>
                <a:ea typeface="Brought"/>
                <a:cs typeface="Brought"/>
                <a:sym typeface="Brought"/>
              </a:rPr>
              <a:t>Kiribati (partially, as it spans both hemispheres)</a:t>
            </a:r>
          </a:p>
          <a:p>
            <a:pPr algn="ctr">
              <a:lnSpc>
                <a:spcPts val="5871"/>
              </a:lnSpc>
              <a:spcBef>
                <a:spcPct val="0"/>
              </a:spcBef>
            </a:pPr>
            <a:r>
              <a:rPr lang="en-US" sz="3600" spc="150" dirty="0">
                <a:solidFill>
                  <a:srgbClr val="FFFFFF"/>
                </a:solidFill>
                <a:latin typeface="Brought"/>
                <a:ea typeface="Brought"/>
                <a:cs typeface="Brought"/>
                <a:sym typeface="Brought"/>
              </a:rPr>
              <a:t>Tuvalu (partially, as it spans both hemispheres)</a:t>
            </a:r>
          </a:p>
        </p:txBody>
      </p:sp>
      <p:sp>
        <p:nvSpPr>
          <p:cNvPr id="4" name="TextBox 4"/>
          <p:cNvSpPr txBox="1"/>
          <p:nvPr/>
        </p:nvSpPr>
        <p:spPr>
          <a:xfrm>
            <a:off x="10539462" y="1755785"/>
            <a:ext cx="7127427" cy="8047980"/>
          </a:xfrm>
          <a:prstGeom prst="rect">
            <a:avLst/>
          </a:prstGeom>
        </p:spPr>
        <p:txBody>
          <a:bodyPr lIns="0" tIns="0" rIns="0" bIns="0" rtlCol="0" anchor="t">
            <a:spAutoFit/>
          </a:bodyPr>
          <a:lstStyle/>
          <a:p>
            <a:pPr algn="just">
              <a:lnSpc>
                <a:spcPts val="5810"/>
              </a:lnSpc>
              <a:spcBef>
                <a:spcPct val="0"/>
              </a:spcBef>
            </a:pPr>
            <a:r>
              <a:rPr lang="en-US" sz="4150" spc="149">
                <a:solidFill>
                  <a:srgbClr val="FFFFFF"/>
                </a:solidFill>
                <a:latin typeface="Brought"/>
                <a:ea typeface="Brought"/>
                <a:cs typeface="Brought"/>
                <a:sym typeface="Brought"/>
              </a:rPr>
              <a:t>Most of the world's major economic powers and densely populated regions are in the Northern Hemisphere. This includes countries such as the United States, China, India, and many nations in Europe, which are central to global trade, economics, and geopolitics.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457200" y="857412"/>
            <a:ext cx="7055694" cy="1560042"/>
          </a:xfrm>
          <a:prstGeom prst="rect">
            <a:avLst/>
          </a:prstGeom>
        </p:spPr>
        <p:txBody>
          <a:bodyPr wrap="square" lIns="0" tIns="0" rIns="0" bIns="0" rtlCol="0" anchor="t">
            <a:spAutoFit/>
          </a:bodyPr>
          <a:lstStyle/>
          <a:p>
            <a:pPr algn="ctr">
              <a:lnSpc>
                <a:spcPts val="10710"/>
              </a:lnSpc>
              <a:spcBef>
                <a:spcPct val="0"/>
              </a:spcBef>
            </a:pPr>
            <a:r>
              <a:rPr lang="en-US" sz="1380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Asia</a:t>
            </a:r>
          </a:p>
        </p:txBody>
      </p:sp>
      <p:sp>
        <p:nvSpPr>
          <p:cNvPr id="3" name="TextBox 3"/>
          <p:cNvSpPr txBox="1"/>
          <p:nvPr/>
        </p:nvSpPr>
        <p:spPr>
          <a:xfrm>
            <a:off x="640506" y="2417454"/>
            <a:ext cx="7416550" cy="6840846"/>
          </a:xfrm>
          <a:prstGeom prst="rect">
            <a:avLst/>
          </a:prstGeom>
        </p:spPr>
        <p:txBody>
          <a:bodyPr lIns="0" tIns="0" rIns="0" bIns="0" rtlCol="0" anchor="t">
            <a:spAutoFit/>
          </a:bodyPr>
          <a:lstStyle/>
          <a:p>
            <a:pPr algn="ctr">
              <a:lnSpc>
                <a:spcPts val="7770"/>
              </a:lnSpc>
              <a:spcBef>
                <a:spcPct val="0"/>
              </a:spcBef>
            </a:pPr>
            <a:r>
              <a:rPr lang="en-US" sz="5550" spc="199">
                <a:solidFill>
                  <a:srgbClr val="FFFFFF"/>
                </a:solidFill>
                <a:latin typeface="Brought"/>
                <a:ea typeface="Brought"/>
                <a:cs typeface="Brought"/>
                <a:sym typeface="Brought"/>
              </a:rPr>
              <a:t>Indonesia (partially, as it spans both hemispheres, but mostly in the Southern Hemisphere)</a:t>
            </a:r>
          </a:p>
          <a:p>
            <a:pPr algn="ctr">
              <a:lnSpc>
                <a:spcPts val="7770"/>
              </a:lnSpc>
              <a:spcBef>
                <a:spcPct val="0"/>
              </a:spcBef>
            </a:pPr>
            <a:r>
              <a:rPr lang="en-US" sz="5550" spc="199">
                <a:solidFill>
                  <a:srgbClr val="FFFFFF"/>
                </a:solidFill>
                <a:latin typeface="Brought"/>
                <a:ea typeface="Brought"/>
                <a:cs typeface="Brought"/>
                <a:sym typeface="Brought"/>
              </a:rPr>
              <a:t>East Timor (Timor-Leste)</a:t>
            </a:r>
          </a:p>
        </p:txBody>
      </p:sp>
      <p:sp>
        <p:nvSpPr>
          <p:cNvPr id="4" name="TextBox 4"/>
          <p:cNvSpPr txBox="1"/>
          <p:nvPr/>
        </p:nvSpPr>
        <p:spPr>
          <a:xfrm>
            <a:off x="9144000" y="516269"/>
            <a:ext cx="8115300" cy="4180632"/>
          </a:xfrm>
          <a:prstGeom prst="rect">
            <a:avLst/>
          </a:prstGeom>
        </p:spPr>
        <p:txBody>
          <a:bodyPr lIns="0" tIns="0" rIns="0" bIns="0" rtlCol="0" anchor="t">
            <a:spAutoFit/>
          </a:bodyPr>
          <a:lstStyle/>
          <a:p>
            <a:pPr algn="ctr">
              <a:lnSpc>
                <a:spcPts val="9170"/>
              </a:lnSpc>
              <a:spcBef>
                <a:spcPct val="0"/>
              </a:spcBef>
            </a:pPr>
            <a:r>
              <a:rPr lang="en-US" sz="8800" b="1" dirty="0">
                <a:ln w="6600">
                  <a:solidFill>
                    <a:srgbClr val="FFFF00"/>
                  </a:solidFill>
                  <a:prstDash val="solid"/>
                </a:ln>
                <a:solidFill>
                  <a:srgbClr val="C00000"/>
                </a:solidFill>
                <a:effectLst>
                  <a:outerShdw dist="38100" dir="2700000" algn="tl" rotWithShape="0">
                    <a:schemeClr val="accent2"/>
                  </a:outerShdw>
                </a:effectLst>
                <a:latin typeface="Brought"/>
                <a:ea typeface="Brought"/>
                <a:cs typeface="Brought"/>
                <a:sym typeface="Brought"/>
              </a:rPr>
              <a:t>Antarctica</a:t>
            </a:r>
          </a:p>
          <a:p>
            <a:pPr algn="ctr">
              <a:lnSpc>
                <a:spcPts val="7770"/>
              </a:lnSpc>
              <a:spcBef>
                <a:spcPct val="0"/>
              </a:spcBef>
            </a:pPr>
            <a:r>
              <a:rPr lang="en-US" sz="5550" spc="199" dirty="0">
                <a:solidFill>
                  <a:srgbClr val="FFFFFF"/>
                </a:solidFill>
                <a:latin typeface="Brought"/>
                <a:ea typeface="Brought"/>
                <a:cs typeface="Brought"/>
                <a:sym typeface="Brought"/>
              </a:rPr>
              <a:t>Antarctica is entirely in the Southern Hemisphere.</a:t>
            </a:r>
          </a:p>
        </p:txBody>
      </p:sp>
      <p:sp>
        <p:nvSpPr>
          <p:cNvPr id="5" name="TextBox 5"/>
          <p:cNvSpPr txBox="1"/>
          <p:nvPr/>
        </p:nvSpPr>
        <p:spPr>
          <a:xfrm>
            <a:off x="9179312" y="5372100"/>
            <a:ext cx="8115300" cy="4129336"/>
          </a:xfrm>
          <a:prstGeom prst="rect">
            <a:avLst/>
          </a:prstGeom>
        </p:spPr>
        <p:txBody>
          <a:bodyPr lIns="0" tIns="0" rIns="0" bIns="0" rtlCol="0" anchor="t">
            <a:spAutoFit/>
          </a:bodyPr>
          <a:lstStyle/>
          <a:p>
            <a:pPr algn="just">
              <a:lnSpc>
                <a:spcPts val="4619"/>
              </a:lnSpc>
              <a:spcBef>
                <a:spcPct val="0"/>
              </a:spcBef>
            </a:pPr>
            <a:r>
              <a:rPr lang="en-US" sz="2800" spc="118" dirty="0">
                <a:solidFill>
                  <a:srgbClr val="FFFFFF"/>
                </a:solidFill>
                <a:latin typeface="Brought"/>
                <a:ea typeface="Brought"/>
                <a:cs typeface="Brought"/>
                <a:sym typeface="Brought"/>
              </a:rPr>
              <a:t>Most of the Southern Hemisphere’s landmasses are located in the Southern parts of continents or in island nations of Oceania. The </a:t>
            </a:r>
            <a:r>
              <a:rPr lang="en-US" sz="2000" spc="118" dirty="0">
                <a:solidFill>
                  <a:srgbClr val="FFFFFF"/>
                </a:solidFill>
                <a:latin typeface="Brought"/>
                <a:ea typeface="Brought"/>
                <a:cs typeface="Brought"/>
                <a:sym typeface="Brought"/>
              </a:rPr>
              <a:t>Southern</a:t>
            </a:r>
            <a:r>
              <a:rPr lang="en-US" sz="2800" spc="118" dirty="0">
                <a:solidFill>
                  <a:srgbClr val="FFFFFF"/>
                </a:solidFill>
                <a:latin typeface="Brought"/>
                <a:ea typeface="Brought"/>
                <a:cs typeface="Brought"/>
                <a:sym typeface="Brought"/>
              </a:rPr>
              <a:t> Hemisphere is also home to many unique ecosystems, such as the Amazon Rainforest in South America and the vast deserts of Australia.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Freeform 2"/>
          <p:cNvSpPr/>
          <p:nvPr/>
        </p:nvSpPr>
        <p:spPr>
          <a:xfrm rot="-10800000">
            <a:off x="-304801" y="4996598"/>
            <a:ext cx="6677041" cy="5290402"/>
          </a:xfrm>
          <a:custGeom>
            <a:avLst/>
            <a:gdLst/>
            <a:ahLst/>
            <a:cxnLst/>
            <a:rect l="l" t="t" r="r" b="b"/>
            <a:pathLst>
              <a:path w="7766151" h="6834213">
                <a:moveTo>
                  <a:pt x="0" y="0"/>
                </a:moveTo>
                <a:lnTo>
                  <a:pt x="7766151" y="0"/>
                </a:lnTo>
                <a:lnTo>
                  <a:pt x="7766151" y="6834214"/>
                </a:lnTo>
                <a:lnTo>
                  <a:pt x="0" y="68342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28599" y="7344423"/>
            <a:ext cx="4538583" cy="2942578"/>
          </a:xfrm>
          <a:custGeom>
            <a:avLst/>
            <a:gdLst/>
            <a:ahLst/>
            <a:cxnLst/>
            <a:rect l="l" t="t" r="r" b="b"/>
            <a:pathLst>
              <a:path w="8753634" h="3390253">
                <a:moveTo>
                  <a:pt x="0" y="0"/>
                </a:moveTo>
                <a:lnTo>
                  <a:pt x="8753634" y="0"/>
                </a:lnTo>
                <a:lnTo>
                  <a:pt x="8753634" y="3390253"/>
                </a:lnTo>
                <a:lnTo>
                  <a:pt x="0" y="3390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0584409">
            <a:off x="11728677" y="5022270"/>
            <a:ext cx="6177302" cy="5076148"/>
          </a:xfrm>
          <a:custGeom>
            <a:avLst/>
            <a:gdLst/>
            <a:ahLst/>
            <a:cxnLst/>
            <a:rect l="l" t="t" r="r" b="b"/>
            <a:pathLst>
              <a:path w="9516709" h="9049525">
                <a:moveTo>
                  <a:pt x="0" y="0"/>
                </a:moveTo>
                <a:lnTo>
                  <a:pt x="9516709" y="0"/>
                </a:lnTo>
                <a:lnTo>
                  <a:pt x="9516709" y="9049525"/>
                </a:lnTo>
                <a:lnTo>
                  <a:pt x="0" y="90495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520817" y="7344423"/>
            <a:ext cx="4767183" cy="2694282"/>
          </a:xfrm>
          <a:custGeom>
            <a:avLst/>
            <a:gdLst/>
            <a:ahLst/>
            <a:cxnLst/>
            <a:rect l="l" t="t" r="r" b="b"/>
            <a:pathLst>
              <a:path w="8753634" h="3390253">
                <a:moveTo>
                  <a:pt x="0" y="0"/>
                </a:moveTo>
                <a:lnTo>
                  <a:pt x="8753634" y="0"/>
                </a:lnTo>
                <a:lnTo>
                  <a:pt x="8753634" y="3390253"/>
                </a:lnTo>
                <a:lnTo>
                  <a:pt x="0" y="3390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767183" y="7344423"/>
            <a:ext cx="8753634" cy="2942578"/>
          </a:xfrm>
          <a:custGeom>
            <a:avLst/>
            <a:gdLst/>
            <a:ahLst/>
            <a:cxnLst/>
            <a:rect l="l" t="t" r="r" b="b"/>
            <a:pathLst>
              <a:path w="8753634" h="3390253">
                <a:moveTo>
                  <a:pt x="0" y="0"/>
                </a:moveTo>
                <a:lnTo>
                  <a:pt x="8753634" y="0"/>
                </a:lnTo>
                <a:lnTo>
                  <a:pt x="8753634" y="3390253"/>
                </a:lnTo>
                <a:lnTo>
                  <a:pt x="0" y="339025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Freeform 7"/>
          <p:cNvSpPr/>
          <p:nvPr/>
        </p:nvSpPr>
        <p:spPr>
          <a:xfrm>
            <a:off x="13147880" y="447005"/>
            <a:ext cx="4111420" cy="1554864"/>
          </a:xfrm>
          <a:custGeom>
            <a:avLst/>
            <a:gdLst/>
            <a:ahLst/>
            <a:cxnLst/>
            <a:rect l="l" t="t" r="r" b="b"/>
            <a:pathLst>
              <a:path w="4111420" h="1554864">
                <a:moveTo>
                  <a:pt x="0" y="0"/>
                </a:moveTo>
                <a:lnTo>
                  <a:pt x="4111420" y="0"/>
                </a:lnTo>
                <a:lnTo>
                  <a:pt x="4111420" y="1554864"/>
                </a:lnTo>
                <a:lnTo>
                  <a:pt x="0" y="15548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flipH="1">
            <a:off x="16359240" y="2606775"/>
            <a:ext cx="1699733" cy="1098022"/>
          </a:xfrm>
          <a:custGeom>
            <a:avLst/>
            <a:gdLst/>
            <a:ahLst/>
            <a:cxnLst/>
            <a:rect l="l" t="t" r="r" b="b"/>
            <a:pathLst>
              <a:path w="2595470" h="981560">
                <a:moveTo>
                  <a:pt x="2595471" y="0"/>
                </a:moveTo>
                <a:lnTo>
                  <a:pt x="0" y="0"/>
                </a:lnTo>
                <a:lnTo>
                  <a:pt x="0" y="981559"/>
                </a:lnTo>
                <a:lnTo>
                  <a:pt x="2595471" y="981559"/>
                </a:lnTo>
                <a:lnTo>
                  <a:pt x="2595471" y="0"/>
                </a:lnTo>
                <a:close/>
              </a:path>
            </a:pathLst>
          </a:custGeom>
          <a:blipFill>
            <a:blip r:embed="rId8">
              <a:alphaModFix amt="85000"/>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221954" y="1224437"/>
            <a:ext cx="3417671" cy="1564706"/>
          </a:xfrm>
          <a:custGeom>
            <a:avLst/>
            <a:gdLst/>
            <a:ahLst/>
            <a:cxnLst/>
            <a:rect l="l" t="t" r="r" b="b"/>
            <a:pathLst>
              <a:path w="4111420" h="1554864">
                <a:moveTo>
                  <a:pt x="0" y="0"/>
                </a:moveTo>
                <a:lnTo>
                  <a:pt x="4111420" y="0"/>
                </a:lnTo>
                <a:lnTo>
                  <a:pt x="4111420" y="1554865"/>
                </a:lnTo>
                <a:lnTo>
                  <a:pt x="0" y="15548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4321115" y="746150"/>
            <a:ext cx="819005" cy="819005"/>
          </a:xfrm>
          <a:custGeom>
            <a:avLst/>
            <a:gdLst/>
            <a:ahLst/>
            <a:cxnLst/>
            <a:rect l="l" t="t" r="r" b="b"/>
            <a:pathLst>
              <a:path w="819005" h="819005">
                <a:moveTo>
                  <a:pt x="0" y="0"/>
                </a:moveTo>
                <a:lnTo>
                  <a:pt x="819005" y="0"/>
                </a:lnTo>
                <a:lnTo>
                  <a:pt x="819005" y="819005"/>
                </a:lnTo>
                <a:lnTo>
                  <a:pt x="0" y="81900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1" name="Freeform 11"/>
          <p:cNvSpPr/>
          <p:nvPr/>
        </p:nvSpPr>
        <p:spPr>
          <a:xfrm>
            <a:off x="14794088" y="2606775"/>
            <a:ext cx="819005" cy="819005"/>
          </a:xfrm>
          <a:custGeom>
            <a:avLst/>
            <a:gdLst/>
            <a:ahLst/>
            <a:cxnLst/>
            <a:rect l="l" t="t" r="r" b="b"/>
            <a:pathLst>
              <a:path w="819005" h="819005">
                <a:moveTo>
                  <a:pt x="0" y="0"/>
                </a:moveTo>
                <a:lnTo>
                  <a:pt x="819004" y="0"/>
                </a:lnTo>
                <a:lnTo>
                  <a:pt x="819004" y="819004"/>
                </a:lnTo>
                <a:lnTo>
                  <a:pt x="0" y="81900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2" name="Freeform 12"/>
          <p:cNvSpPr/>
          <p:nvPr/>
        </p:nvSpPr>
        <p:spPr>
          <a:xfrm>
            <a:off x="13809501" y="2547506"/>
            <a:ext cx="241637" cy="241637"/>
          </a:xfrm>
          <a:custGeom>
            <a:avLst/>
            <a:gdLst/>
            <a:ahLst/>
            <a:cxnLst/>
            <a:rect l="l" t="t" r="r" b="b"/>
            <a:pathLst>
              <a:path w="241637" h="241637">
                <a:moveTo>
                  <a:pt x="0" y="0"/>
                </a:moveTo>
                <a:lnTo>
                  <a:pt x="241637" y="0"/>
                </a:lnTo>
                <a:lnTo>
                  <a:pt x="241637" y="241636"/>
                </a:lnTo>
                <a:lnTo>
                  <a:pt x="0" y="24163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3" name="Freeform 13"/>
          <p:cNvSpPr/>
          <p:nvPr/>
        </p:nvSpPr>
        <p:spPr>
          <a:xfrm>
            <a:off x="6251685" y="1155652"/>
            <a:ext cx="406307" cy="406307"/>
          </a:xfrm>
          <a:custGeom>
            <a:avLst/>
            <a:gdLst/>
            <a:ahLst/>
            <a:cxnLst/>
            <a:rect l="l" t="t" r="r" b="b"/>
            <a:pathLst>
              <a:path w="406307" h="406307">
                <a:moveTo>
                  <a:pt x="0" y="0"/>
                </a:moveTo>
                <a:lnTo>
                  <a:pt x="406306" y="0"/>
                </a:lnTo>
                <a:lnTo>
                  <a:pt x="406306" y="406307"/>
                </a:lnTo>
                <a:lnTo>
                  <a:pt x="0" y="40630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4" name="Freeform 14"/>
          <p:cNvSpPr/>
          <p:nvPr/>
        </p:nvSpPr>
        <p:spPr>
          <a:xfrm>
            <a:off x="825547" y="3768844"/>
            <a:ext cx="406307" cy="406307"/>
          </a:xfrm>
          <a:custGeom>
            <a:avLst/>
            <a:gdLst/>
            <a:ahLst/>
            <a:cxnLst/>
            <a:rect l="l" t="t" r="r" b="b"/>
            <a:pathLst>
              <a:path w="406307" h="406307">
                <a:moveTo>
                  <a:pt x="0" y="0"/>
                </a:moveTo>
                <a:lnTo>
                  <a:pt x="406306" y="0"/>
                </a:lnTo>
                <a:lnTo>
                  <a:pt x="406306" y="406306"/>
                </a:lnTo>
                <a:lnTo>
                  <a:pt x="0" y="40630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5" name="Freeform 15"/>
          <p:cNvSpPr/>
          <p:nvPr/>
        </p:nvSpPr>
        <p:spPr>
          <a:xfrm>
            <a:off x="2372189" y="420331"/>
            <a:ext cx="325819" cy="325819"/>
          </a:xfrm>
          <a:custGeom>
            <a:avLst/>
            <a:gdLst/>
            <a:ahLst/>
            <a:cxnLst/>
            <a:rect l="l" t="t" r="r" b="b"/>
            <a:pathLst>
              <a:path w="325819" h="325819">
                <a:moveTo>
                  <a:pt x="0" y="0"/>
                </a:moveTo>
                <a:lnTo>
                  <a:pt x="325819" y="0"/>
                </a:lnTo>
                <a:lnTo>
                  <a:pt x="325819" y="325819"/>
                </a:lnTo>
                <a:lnTo>
                  <a:pt x="0" y="32581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6" name="Freeform 16"/>
          <p:cNvSpPr/>
          <p:nvPr/>
        </p:nvSpPr>
        <p:spPr>
          <a:xfrm>
            <a:off x="4545228" y="2668324"/>
            <a:ext cx="221955" cy="221955"/>
          </a:xfrm>
          <a:custGeom>
            <a:avLst/>
            <a:gdLst/>
            <a:ahLst/>
            <a:cxnLst/>
            <a:rect l="l" t="t" r="r" b="b"/>
            <a:pathLst>
              <a:path w="221955" h="221955">
                <a:moveTo>
                  <a:pt x="0" y="0"/>
                </a:moveTo>
                <a:lnTo>
                  <a:pt x="221955" y="0"/>
                </a:lnTo>
                <a:lnTo>
                  <a:pt x="221955" y="221955"/>
                </a:lnTo>
                <a:lnTo>
                  <a:pt x="0" y="22195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7" name="Freeform 17"/>
          <p:cNvSpPr/>
          <p:nvPr/>
        </p:nvSpPr>
        <p:spPr>
          <a:xfrm>
            <a:off x="12056140" y="1224437"/>
            <a:ext cx="340718" cy="340718"/>
          </a:xfrm>
          <a:custGeom>
            <a:avLst/>
            <a:gdLst/>
            <a:ahLst/>
            <a:cxnLst/>
            <a:rect l="l" t="t" r="r" b="b"/>
            <a:pathLst>
              <a:path w="340718" h="340718">
                <a:moveTo>
                  <a:pt x="0" y="0"/>
                </a:moveTo>
                <a:lnTo>
                  <a:pt x="340718" y="0"/>
                </a:lnTo>
                <a:lnTo>
                  <a:pt x="340718" y="340718"/>
                </a:lnTo>
                <a:lnTo>
                  <a:pt x="0" y="34071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8" name="Freeform 18"/>
          <p:cNvSpPr/>
          <p:nvPr/>
        </p:nvSpPr>
        <p:spPr>
          <a:xfrm>
            <a:off x="17415023" y="651023"/>
            <a:ext cx="221955" cy="221955"/>
          </a:xfrm>
          <a:custGeom>
            <a:avLst/>
            <a:gdLst/>
            <a:ahLst/>
            <a:cxnLst/>
            <a:rect l="l" t="t" r="r" b="b"/>
            <a:pathLst>
              <a:path w="221955" h="221955">
                <a:moveTo>
                  <a:pt x="0" y="0"/>
                </a:moveTo>
                <a:lnTo>
                  <a:pt x="221954" y="0"/>
                </a:lnTo>
                <a:lnTo>
                  <a:pt x="221954" y="221954"/>
                </a:lnTo>
                <a:lnTo>
                  <a:pt x="0" y="22195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9" name="Freeform 19"/>
          <p:cNvSpPr/>
          <p:nvPr/>
        </p:nvSpPr>
        <p:spPr>
          <a:xfrm>
            <a:off x="17415023" y="4670780"/>
            <a:ext cx="325819" cy="325819"/>
          </a:xfrm>
          <a:custGeom>
            <a:avLst/>
            <a:gdLst/>
            <a:ahLst/>
            <a:cxnLst/>
            <a:rect l="l" t="t" r="r" b="b"/>
            <a:pathLst>
              <a:path w="325819" h="325819">
                <a:moveTo>
                  <a:pt x="0" y="0"/>
                </a:moveTo>
                <a:lnTo>
                  <a:pt x="325818" y="0"/>
                </a:lnTo>
                <a:lnTo>
                  <a:pt x="325818" y="325818"/>
                </a:lnTo>
                <a:lnTo>
                  <a:pt x="0" y="32581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20" name="TextBox 20"/>
          <p:cNvSpPr txBox="1"/>
          <p:nvPr/>
        </p:nvSpPr>
        <p:spPr>
          <a:xfrm>
            <a:off x="1583916" y="2188504"/>
            <a:ext cx="15120169" cy="4648200"/>
          </a:xfrm>
          <a:prstGeom prst="rect">
            <a:avLst/>
          </a:prstGeom>
        </p:spPr>
        <p:txBody>
          <a:bodyPr lIns="0" tIns="0" rIns="0" bIns="0" rtlCol="0" anchor="t">
            <a:spAutoFit/>
          </a:bodyPr>
          <a:lstStyle/>
          <a:p>
            <a:pPr algn="ctr">
              <a:lnSpc>
                <a:spcPts val="9000"/>
              </a:lnSpc>
            </a:pPr>
            <a:r>
              <a:rPr lang="en-US" sz="9000" b="1" dirty="0">
                <a:solidFill>
                  <a:srgbClr val="FFFFFF"/>
                </a:solidFill>
                <a:latin typeface="Cy Grotesk Wide Bold"/>
                <a:ea typeface="Cy Grotesk Wide Bold"/>
                <a:cs typeface="Cy Grotesk Wide Bold"/>
                <a:sym typeface="Cy Grotesk Wide Bold"/>
              </a:rPr>
              <a:t>Economic Characteristics of the Northern Hemisphere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Freeform 2"/>
          <p:cNvSpPr/>
          <p:nvPr/>
        </p:nvSpPr>
        <p:spPr>
          <a:xfrm rot="7392287">
            <a:off x="-1078207" y="2559952"/>
            <a:ext cx="3365104" cy="2832806"/>
          </a:xfrm>
          <a:custGeom>
            <a:avLst/>
            <a:gdLst/>
            <a:ahLst/>
            <a:cxnLst/>
            <a:rect l="l" t="t" r="r" b="b"/>
            <a:pathLst>
              <a:path w="3365104" h="2832806">
                <a:moveTo>
                  <a:pt x="0" y="0"/>
                </a:moveTo>
                <a:lnTo>
                  <a:pt x="3365104" y="0"/>
                </a:lnTo>
                <a:lnTo>
                  <a:pt x="3365104" y="2832806"/>
                </a:lnTo>
                <a:lnTo>
                  <a:pt x="0" y="28328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rot="-8644098">
            <a:off x="-333408" y="6356492"/>
            <a:ext cx="6292830" cy="2934854"/>
          </a:xfrm>
          <a:custGeom>
            <a:avLst/>
            <a:gdLst/>
            <a:ahLst/>
            <a:cxnLst/>
            <a:rect l="l" t="t" r="r" b="b"/>
            <a:pathLst>
              <a:path w="9524130" h="7757837">
                <a:moveTo>
                  <a:pt x="0" y="0"/>
                </a:moveTo>
                <a:lnTo>
                  <a:pt x="9524130" y="0"/>
                </a:lnTo>
                <a:lnTo>
                  <a:pt x="9524130" y="7757837"/>
                </a:lnTo>
                <a:lnTo>
                  <a:pt x="0" y="77578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698468" y="5143500"/>
            <a:ext cx="8408694" cy="7200900"/>
          </a:xfrm>
          <a:custGeom>
            <a:avLst/>
            <a:gdLst/>
            <a:ahLst/>
            <a:cxnLst/>
            <a:rect l="l" t="t" r="r" b="b"/>
            <a:pathLst>
              <a:path w="8408694" h="7200900">
                <a:moveTo>
                  <a:pt x="0" y="0"/>
                </a:moveTo>
                <a:lnTo>
                  <a:pt x="8408694" y="0"/>
                </a:lnTo>
                <a:lnTo>
                  <a:pt x="8408694"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762000" y="3505113"/>
            <a:ext cx="16386136" cy="6263557"/>
            <a:chOff x="0" y="0"/>
            <a:chExt cx="4315690" cy="1649661"/>
          </a:xfrm>
        </p:grpSpPr>
        <p:sp>
          <p:nvSpPr>
            <p:cNvPr id="6" name="Freeform 6"/>
            <p:cNvSpPr/>
            <p:nvPr/>
          </p:nvSpPr>
          <p:spPr>
            <a:xfrm>
              <a:off x="0" y="0"/>
              <a:ext cx="4315690" cy="1649661"/>
            </a:xfrm>
            <a:custGeom>
              <a:avLst/>
              <a:gdLst/>
              <a:ahLst/>
              <a:cxnLst/>
              <a:rect l="l" t="t" r="r" b="b"/>
              <a:pathLst>
                <a:path w="4315690" h="1649661">
                  <a:moveTo>
                    <a:pt x="14174" y="0"/>
                  </a:moveTo>
                  <a:lnTo>
                    <a:pt x="4301517" y="0"/>
                  </a:lnTo>
                  <a:cubicBezTo>
                    <a:pt x="4305276" y="0"/>
                    <a:pt x="4308881" y="1493"/>
                    <a:pt x="4311539" y="4151"/>
                  </a:cubicBezTo>
                  <a:cubicBezTo>
                    <a:pt x="4314197" y="6810"/>
                    <a:pt x="4315690" y="10415"/>
                    <a:pt x="4315690" y="14174"/>
                  </a:cubicBezTo>
                  <a:lnTo>
                    <a:pt x="4315690" y="1635487"/>
                  </a:lnTo>
                  <a:cubicBezTo>
                    <a:pt x="4315690" y="1639246"/>
                    <a:pt x="4314197" y="1642851"/>
                    <a:pt x="4311539" y="1645510"/>
                  </a:cubicBezTo>
                  <a:cubicBezTo>
                    <a:pt x="4308881" y="1648168"/>
                    <a:pt x="4305276" y="1649661"/>
                    <a:pt x="4301517" y="1649661"/>
                  </a:cubicBezTo>
                  <a:lnTo>
                    <a:pt x="14174" y="1649661"/>
                  </a:lnTo>
                  <a:cubicBezTo>
                    <a:pt x="10415" y="1649661"/>
                    <a:pt x="6810" y="1648168"/>
                    <a:pt x="4151" y="1645510"/>
                  </a:cubicBezTo>
                  <a:cubicBezTo>
                    <a:pt x="1493" y="1642851"/>
                    <a:pt x="0" y="1639246"/>
                    <a:pt x="0" y="1635487"/>
                  </a:cubicBezTo>
                  <a:lnTo>
                    <a:pt x="0" y="14174"/>
                  </a:lnTo>
                  <a:cubicBezTo>
                    <a:pt x="0" y="10415"/>
                    <a:pt x="1493" y="6810"/>
                    <a:pt x="4151" y="4151"/>
                  </a:cubicBezTo>
                  <a:cubicBezTo>
                    <a:pt x="6810" y="1493"/>
                    <a:pt x="10415" y="0"/>
                    <a:pt x="14174" y="0"/>
                  </a:cubicBezTo>
                  <a:close/>
                </a:path>
              </a:pathLst>
            </a:custGeom>
            <a:solidFill>
              <a:srgbClr val="FFFFFF"/>
            </a:solidFill>
          </p:spPr>
          <p:txBody>
            <a:bodyPr/>
            <a:lstStyle/>
            <a:p>
              <a:endParaRPr lang="en-US"/>
            </a:p>
          </p:txBody>
        </p:sp>
        <p:sp>
          <p:nvSpPr>
            <p:cNvPr id="7" name="TextBox 7"/>
            <p:cNvSpPr txBox="1"/>
            <p:nvPr/>
          </p:nvSpPr>
          <p:spPr>
            <a:xfrm>
              <a:off x="0" y="-38100"/>
              <a:ext cx="4315690" cy="168776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89318" y="62653"/>
            <a:ext cx="13130998" cy="3143250"/>
          </a:xfrm>
          <a:prstGeom prst="rect">
            <a:avLst/>
          </a:prstGeom>
        </p:spPr>
        <p:txBody>
          <a:bodyPr lIns="0" tIns="0" rIns="0" bIns="0" rtlCol="0" anchor="t">
            <a:spAutoFit/>
          </a:bodyPr>
          <a:lstStyle/>
          <a:p>
            <a:pPr marL="0" lvl="0" indent="0" algn="ctr">
              <a:lnSpc>
                <a:spcPts val="8280"/>
              </a:lnSpc>
            </a:pPr>
            <a:r>
              <a:rPr lang="en-US" sz="6900" b="1">
                <a:solidFill>
                  <a:srgbClr val="FFFFFF"/>
                </a:solidFill>
                <a:latin typeface="Cy Grotesk Wide Bold"/>
                <a:ea typeface="Cy Grotesk Wide Bold"/>
                <a:cs typeface="Cy Grotesk Wide Bold"/>
                <a:sym typeface="Cy Grotesk Wide Bold"/>
              </a:rPr>
              <a:t>Eco</a:t>
            </a:r>
            <a:r>
              <a:rPr lang="en-US" sz="6900" b="1" u="none" strike="noStrike">
                <a:solidFill>
                  <a:srgbClr val="FFFFFF"/>
                </a:solidFill>
                <a:latin typeface="Cy Grotesk Wide Bold"/>
                <a:ea typeface="Cy Grotesk Wide Bold"/>
                <a:cs typeface="Cy Grotesk Wide Bold"/>
                <a:sym typeface="Cy Grotesk Wide Bold"/>
              </a:rPr>
              <a:t>nomic Characteristics of the Northern Hemisphere</a:t>
            </a:r>
          </a:p>
        </p:txBody>
      </p:sp>
      <p:sp>
        <p:nvSpPr>
          <p:cNvPr id="9" name="Freeform 9"/>
          <p:cNvSpPr/>
          <p:nvPr/>
        </p:nvSpPr>
        <p:spPr>
          <a:xfrm flipH="1">
            <a:off x="14485562" y="182935"/>
            <a:ext cx="4101212" cy="1551004"/>
          </a:xfrm>
          <a:custGeom>
            <a:avLst/>
            <a:gdLst/>
            <a:ahLst/>
            <a:cxnLst/>
            <a:rect l="l" t="t" r="r" b="b"/>
            <a:pathLst>
              <a:path w="4101212" h="1551004">
                <a:moveTo>
                  <a:pt x="4101212" y="0"/>
                </a:moveTo>
                <a:lnTo>
                  <a:pt x="0" y="0"/>
                </a:lnTo>
                <a:lnTo>
                  <a:pt x="0" y="1551004"/>
                </a:lnTo>
                <a:lnTo>
                  <a:pt x="4101212" y="1551004"/>
                </a:lnTo>
                <a:lnTo>
                  <a:pt x="41012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25184" y="806488"/>
            <a:ext cx="2915207" cy="1102478"/>
          </a:xfrm>
          <a:custGeom>
            <a:avLst/>
            <a:gdLst/>
            <a:ahLst/>
            <a:cxnLst/>
            <a:rect l="l" t="t" r="r" b="b"/>
            <a:pathLst>
              <a:path w="2915207" h="1102478">
                <a:moveTo>
                  <a:pt x="0" y="0"/>
                </a:moveTo>
                <a:lnTo>
                  <a:pt x="2915206" y="0"/>
                </a:lnTo>
                <a:lnTo>
                  <a:pt x="2915206" y="1102478"/>
                </a:lnTo>
                <a:lnTo>
                  <a:pt x="0" y="11024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3069389" y="454244"/>
            <a:ext cx="431055" cy="431055"/>
          </a:xfrm>
          <a:custGeom>
            <a:avLst/>
            <a:gdLst/>
            <a:ahLst/>
            <a:cxnLst/>
            <a:rect l="l" t="t" r="r" b="b"/>
            <a:pathLst>
              <a:path w="431055" h="431055">
                <a:moveTo>
                  <a:pt x="0" y="0"/>
                </a:moveTo>
                <a:lnTo>
                  <a:pt x="431055" y="0"/>
                </a:lnTo>
                <a:lnTo>
                  <a:pt x="431055" y="431055"/>
                </a:lnTo>
                <a:lnTo>
                  <a:pt x="0" y="43105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2" name="Freeform 12"/>
          <p:cNvSpPr/>
          <p:nvPr/>
        </p:nvSpPr>
        <p:spPr>
          <a:xfrm>
            <a:off x="3500444" y="1006542"/>
            <a:ext cx="702370" cy="702370"/>
          </a:xfrm>
          <a:custGeom>
            <a:avLst/>
            <a:gdLst/>
            <a:ahLst/>
            <a:cxnLst/>
            <a:rect l="l" t="t" r="r" b="b"/>
            <a:pathLst>
              <a:path w="702370" h="702370">
                <a:moveTo>
                  <a:pt x="0" y="0"/>
                </a:moveTo>
                <a:lnTo>
                  <a:pt x="702370" y="0"/>
                </a:lnTo>
                <a:lnTo>
                  <a:pt x="702370" y="702370"/>
                </a:lnTo>
                <a:lnTo>
                  <a:pt x="0" y="70237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3" name="Freeform 13"/>
          <p:cNvSpPr/>
          <p:nvPr/>
        </p:nvSpPr>
        <p:spPr>
          <a:xfrm>
            <a:off x="16184983" y="2213496"/>
            <a:ext cx="562277" cy="562277"/>
          </a:xfrm>
          <a:custGeom>
            <a:avLst/>
            <a:gdLst/>
            <a:ahLst/>
            <a:cxnLst/>
            <a:rect l="l" t="t" r="r" b="b"/>
            <a:pathLst>
              <a:path w="562277" h="562277">
                <a:moveTo>
                  <a:pt x="0" y="0"/>
                </a:moveTo>
                <a:lnTo>
                  <a:pt x="562276" y="0"/>
                </a:lnTo>
                <a:lnTo>
                  <a:pt x="562276" y="562277"/>
                </a:lnTo>
                <a:lnTo>
                  <a:pt x="0" y="56227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4" name="Freeform 14"/>
          <p:cNvSpPr/>
          <p:nvPr/>
        </p:nvSpPr>
        <p:spPr>
          <a:xfrm>
            <a:off x="2273791" y="2637950"/>
            <a:ext cx="215528" cy="215528"/>
          </a:xfrm>
          <a:custGeom>
            <a:avLst/>
            <a:gdLst/>
            <a:ahLst/>
            <a:cxnLst/>
            <a:rect l="l" t="t" r="r" b="b"/>
            <a:pathLst>
              <a:path w="215528" h="215528">
                <a:moveTo>
                  <a:pt x="0" y="0"/>
                </a:moveTo>
                <a:lnTo>
                  <a:pt x="215527" y="0"/>
                </a:lnTo>
                <a:lnTo>
                  <a:pt x="215527" y="215528"/>
                </a:lnTo>
                <a:lnTo>
                  <a:pt x="0" y="21552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5" name="Freeform 15"/>
          <p:cNvSpPr/>
          <p:nvPr/>
        </p:nvSpPr>
        <p:spPr>
          <a:xfrm>
            <a:off x="17367064" y="2745714"/>
            <a:ext cx="346749" cy="346749"/>
          </a:xfrm>
          <a:custGeom>
            <a:avLst/>
            <a:gdLst/>
            <a:ahLst/>
            <a:cxnLst/>
            <a:rect l="l" t="t" r="r" b="b"/>
            <a:pathLst>
              <a:path w="346749" h="346749">
                <a:moveTo>
                  <a:pt x="0" y="0"/>
                </a:moveTo>
                <a:lnTo>
                  <a:pt x="346749" y="0"/>
                </a:lnTo>
                <a:lnTo>
                  <a:pt x="346749" y="346749"/>
                </a:lnTo>
                <a:lnTo>
                  <a:pt x="0" y="34674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6" name="TextBox 16"/>
          <p:cNvSpPr txBox="1"/>
          <p:nvPr/>
        </p:nvSpPr>
        <p:spPr>
          <a:xfrm>
            <a:off x="1028700" y="4049901"/>
            <a:ext cx="15156283" cy="5069207"/>
          </a:xfrm>
          <a:prstGeom prst="rect">
            <a:avLst/>
          </a:prstGeom>
        </p:spPr>
        <p:txBody>
          <a:bodyPr lIns="0" tIns="0" rIns="0" bIns="0" rtlCol="0" anchor="t">
            <a:spAutoFit/>
          </a:bodyPr>
          <a:lstStyle/>
          <a:p>
            <a:pPr algn="just">
              <a:lnSpc>
                <a:spcPts val="6719"/>
              </a:lnSpc>
              <a:spcBef>
                <a:spcPct val="0"/>
              </a:spcBef>
            </a:pPr>
            <a:r>
              <a:rPr lang="en-US" sz="4799">
                <a:solidFill>
                  <a:srgbClr val="052F25"/>
                </a:solidFill>
                <a:latin typeface="Cy Grotesk Wide"/>
                <a:ea typeface="Cy Grotesk Wide"/>
                <a:cs typeface="Cy Grotesk Wide"/>
                <a:sym typeface="Cy Grotesk Wide"/>
              </a:rPr>
              <a:t>The Northern Hemisphere is home to some of the world's most developed economies, along with emerging and developing economies. It includes both industrialized nations and countries rich in natural resources.</a:t>
            </a:r>
          </a:p>
        </p:txBody>
      </p:sp>
      <p:sp>
        <p:nvSpPr>
          <p:cNvPr id="17" name="Freeform 17"/>
          <p:cNvSpPr/>
          <p:nvPr/>
        </p:nvSpPr>
        <p:spPr>
          <a:xfrm rot="4716033">
            <a:off x="10951858" y="8139388"/>
            <a:ext cx="1703043" cy="2771224"/>
          </a:xfrm>
          <a:custGeom>
            <a:avLst/>
            <a:gdLst/>
            <a:ahLst/>
            <a:cxnLst/>
            <a:rect l="l" t="t" r="r" b="b"/>
            <a:pathLst>
              <a:path w="1703043" h="2771224">
                <a:moveTo>
                  <a:pt x="0" y="0"/>
                </a:moveTo>
                <a:lnTo>
                  <a:pt x="1703044" y="0"/>
                </a:lnTo>
                <a:lnTo>
                  <a:pt x="1703044" y="2771224"/>
                </a:lnTo>
                <a:lnTo>
                  <a:pt x="0" y="27712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Freeform 18"/>
          <p:cNvSpPr/>
          <p:nvPr/>
        </p:nvSpPr>
        <p:spPr>
          <a:xfrm>
            <a:off x="15709499" y="3438081"/>
            <a:ext cx="2877274" cy="1930390"/>
          </a:xfrm>
          <a:custGeom>
            <a:avLst/>
            <a:gdLst/>
            <a:ahLst/>
            <a:cxnLst/>
            <a:rect l="l" t="t" r="r" b="b"/>
            <a:pathLst>
              <a:path w="2877274" h="1930390">
                <a:moveTo>
                  <a:pt x="0" y="0"/>
                </a:moveTo>
                <a:lnTo>
                  <a:pt x="2877275" y="0"/>
                </a:lnTo>
                <a:lnTo>
                  <a:pt x="2877275" y="1930390"/>
                </a:lnTo>
                <a:lnTo>
                  <a:pt x="0" y="193039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548479" y="479056"/>
            <a:ext cx="16710821" cy="9214588"/>
          </a:xfrm>
          <a:prstGeom prst="rect">
            <a:avLst/>
          </a:prstGeom>
        </p:spPr>
        <p:txBody>
          <a:bodyPr lIns="0" tIns="0" rIns="0" bIns="0" rtlCol="0" anchor="t">
            <a:spAutoFit/>
          </a:bodyPr>
          <a:lstStyle/>
          <a:p>
            <a:pPr algn="just">
              <a:lnSpc>
                <a:spcPts val="6609"/>
              </a:lnSpc>
              <a:spcBef>
                <a:spcPct val="0"/>
              </a:spcBef>
            </a:pPr>
            <a:r>
              <a:rPr lang="en-US" sz="4720" b="1" spc="169">
                <a:solidFill>
                  <a:srgbClr val="D9FD99"/>
                </a:solidFill>
                <a:latin typeface="Arimo Bold"/>
                <a:ea typeface="Arimo Bold"/>
                <a:cs typeface="Arimo Bold"/>
                <a:sym typeface="Arimo Bold"/>
              </a:rPr>
              <a:t>Technological Innovation and Industry Leadership</a:t>
            </a:r>
          </a:p>
          <a:p>
            <a:pPr algn="just">
              <a:lnSpc>
                <a:spcPts val="6609"/>
              </a:lnSpc>
              <a:spcBef>
                <a:spcPct val="0"/>
              </a:spcBef>
            </a:pPr>
            <a:r>
              <a:rPr lang="en-US" sz="4720" b="1" spc="169">
                <a:solidFill>
                  <a:srgbClr val="FFFFFF"/>
                </a:solidFill>
                <a:latin typeface="Arimo Bold"/>
                <a:ea typeface="Arimo Bold"/>
                <a:cs typeface="Arimo Bold"/>
                <a:sym typeface="Arimo Bold"/>
              </a:rPr>
              <a:t>   The Northern Hemisphere is home to many of the world’s most advanced technological economies, particularly in North America, Europe, and parts of Asia.</a:t>
            </a:r>
          </a:p>
          <a:p>
            <a:pPr algn="just">
              <a:lnSpc>
                <a:spcPts val="6609"/>
              </a:lnSpc>
              <a:spcBef>
                <a:spcPct val="0"/>
              </a:spcBef>
            </a:pPr>
            <a:r>
              <a:rPr lang="en-US" sz="4720" b="1" spc="169">
                <a:solidFill>
                  <a:srgbClr val="D9FD99"/>
                </a:solidFill>
                <a:latin typeface="Arimo Bold"/>
                <a:ea typeface="Arimo Bold"/>
                <a:cs typeface="Arimo Bold"/>
                <a:sym typeface="Arimo Bold"/>
              </a:rPr>
              <a:t>Example:</a:t>
            </a:r>
            <a:r>
              <a:rPr lang="en-US" sz="4720" b="1" spc="169">
                <a:solidFill>
                  <a:srgbClr val="FFFFFF"/>
                </a:solidFill>
                <a:latin typeface="Arimo Bold"/>
                <a:ea typeface="Arimo Bold"/>
                <a:cs typeface="Arimo Bold"/>
                <a:sym typeface="Arimo Bold"/>
              </a:rPr>
              <a:t> The United States, particularly Silicon Valley, is a global leader in technology, home to major corporations like Apple, Google, and Facebook. These tech giants drive innovations in software, hardware, and digital services, influencing global markets and contributing heavily to the world’s GDP.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802856" y="560069"/>
            <a:ext cx="15968762" cy="9043036"/>
          </a:xfrm>
          <a:prstGeom prst="rect">
            <a:avLst/>
          </a:prstGeom>
        </p:spPr>
        <p:txBody>
          <a:bodyPr lIns="0" tIns="0" rIns="0" bIns="0" rtlCol="0" anchor="t">
            <a:spAutoFit/>
          </a:bodyPr>
          <a:lstStyle/>
          <a:p>
            <a:pPr algn="just">
              <a:lnSpc>
                <a:spcPts val="7139"/>
              </a:lnSpc>
              <a:spcBef>
                <a:spcPct val="0"/>
              </a:spcBef>
            </a:pPr>
            <a:r>
              <a:rPr lang="en-US" sz="5099" b="1" spc="183">
                <a:solidFill>
                  <a:srgbClr val="D9FD99"/>
                </a:solidFill>
                <a:latin typeface="Arimo Bold"/>
                <a:ea typeface="Arimo Bold"/>
                <a:cs typeface="Arimo Bold"/>
                <a:sym typeface="Arimo Bold"/>
              </a:rPr>
              <a:t>Global Financial Hubs</a:t>
            </a:r>
          </a:p>
          <a:p>
            <a:pPr algn="just">
              <a:lnSpc>
                <a:spcPts val="7139"/>
              </a:lnSpc>
              <a:spcBef>
                <a:spcPct val="0"/>
              </a:spcBef>
            </a:pPr>
            <a:r>
              <a:rPr lang="en-US" sz="5099" spc="183">
                <a:solidFill>
                  <a:srgbClr val="FFFFFF"/>
                </a:solidFill>
                <a:latin typeface="Arimo"/>
                <a:ea typeface="Arimo"/>
                <a:cs typeface="Arimo"/>
                <a:sym typeface="Arimo"/>
              </a:rPr>
              <a:t>Major financial centers like New York, London, and Tokyo are located in the Northern Hemisphere, facilitating global finance, investments, and banking.</a:t>
            </a:r>
          </a:p>
          <a:p>
            <a:pPr algn="just">
              <a:lnSpc>
                <a:spcPts val="7139"/>
              </a:lnSpc>
              <a:spcBef>
                <a:spcPct val="0"/>
              </a:spcBef>
            </a:pPr>
            <a:r>
              <a:rPr lang="en-US" sz="5099" b="1" spc="183">
                <a:solidFill>
                  <a:srgbClr val="D9FD99"/>
                </a:solidFill>
                <a:latin typeface="Arimo Bold"/>
                <a:ea typeface="Arimo Bold"/>
                <a:cs typeface="Arimo Bold"/>
                <a:sym typeface="Arimo Bold"/>
              </a:rPr>
              <a:t>Example:</a:t>
            </a:r>
            <a:r>
              <a:rPr lang="en-US" sz="5099" spc="183">
                <a:solidFill>
                  <a:srgbClr val="FFFFFF"/>
                </a:solidFill>
                <a:latin typeface="Arimo"/>
                <a:ea typeface="Arimo"/>
                <a:cs typeface="Arimo"/>
                <a:sym typeface="Arimo"/>
              </a:rPr>
              <a:t> The New York Stock Exchange (NYSE) is one of the largest stock exchanges globally. London remains a critical financial hub, especially in post-Brexit Europe, while Tokyo plays a vital role in Asia's economic activities.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408305"/>
            <a:ext cx="15839708" cy="9365616"/>
          </a:xfrm>
          <a:prstGeom prst="rect">
            <a:avLst/>
          </a:prstGeom>
        </p:spPr>
        <p:txBody>
          <a:bodyPr lIns="0" tIns="0" rIns="0" bIns="0" rtlCol="0" anchor="t">
            <a:spAutoFit/>
          </a:bodyPr>
          <a:lstStyle/>
          <a:p>
            <a:pPr algn="just">
              <a:lnSpc>
                <a:spcPts val="6159"/>
              </a:lnSpc>
              <a:spcBef>
                <a:spcPct val="0"/>
              </a:spcBef>
            </a:pPr>
            <a:r>
              <a:rPr lang="en-US" sz="4399" b="1" spc="158">
                <a:solidFill>
                  <a:srgbClr val="D9FD99"/>
                </a:solidFill>
                <a:latin typeface="Arimo Bold"/>
                <a:ea typeface="Arimo Bold"/>
                <a:cs typeface="Arimo Bold"/>
                <a:sym typeface="Arimo Bold"/>
              </a:rPr>
              <a:t>Economic Integration and Trade Networks</a:t>
            </a:r>
          </a:p>
          <a:p>
            <a:pPr algn="just">
              <a:lnSpc>
                <a:spcPts val="6159"/>
              </a:lnSpc>
              <a:spcBef>
                <a:spcPct val="0"/>
              </a:spcBef>
            </a:pPr>
            <a:r>
              <a:rPr lang="en-US" sz="4399" spc="158">
                <a:solidFill>
                  <a:srgbClr val="FFFFFF"/>
                </a:solidFill>
                <a:latin typeface="Arimo"/>
                <a:ea typeface="Arimo"/>
                <a:cs typeface="Arimo"/>
                <a:sym typeface="Arimo"/>
              </a:rPr>
              <a:t>The Northern Hemisphere hosts several major trading blocs and agreements, such as the European Union (EU) and the United States-Mexico-Canada Agreement (USMCA), which help integrate economies and facilitate trade.</a:t>
            </a:r>
          </a:p>
          <a:p>
            <a:pPr algn="just">
              <a:lnSpc>
                <a:spcPts val="6159"/>
              </a:lnSpc>
              <a:spcBef>
                <a:spcPct val="0"/>
              </a:spcBef>
            </a:pPr>
            <a:r>
              <a:rPr lang="en-US" sz="4399" b="1" spc="158">
                <a:solidFill>
                  <a:srgbClr val="D9FD99"/>
                </a:solidFill>
                <a:latin typeface="Arimo Bold"/>
                <a:ea typeface="Arimo Bold"/>
                <a:cs typeface="Arimo Bold"/>
                <a:sym typeface="Arimo Bold"/>
              </a:rPr>
              <a:t>Example:</a:t>
            </a:r>
            <a:r>
              <a:rPr lang="en-US" sz="4399" spc="158">
                <a:solidFill>
                  <a:srgbClr val="FFFFFF"/>
                </a:solidFill>
                <a:latin typeface="Arimo"/>
                <a:ea typeface="Arimo"/>
                <a:cs typeface="Arimo"/>
                <a:sym typeface="Arimo"/>
              </a:rPr>
              <a:t> The EU’s single market allows the free movement of goods, services, people, and capital across member states, promoting economic integration and reducing trade barriers. Similarly, the USMCA helps regulate trade between the U.S., Canada, and Mexico, making it one of the world's largest trading regions.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738329" y="634682"/>
            <a:ext cx="16230600" cy="8903336"/>
          </a:xfrm>
          <a:prstGeom prst="rect">
            <a:avLst/>
          </a:prstGeom>
        </p:spPr>
        <p:txBody>
          <a:bodyPr lIns="0" tIns="0" rIns="0" bIns="0" rtlCol="0" anchor="t">
            <a:spAutoFit/>
          </a:bodyPr>
          <a:lstStyle/>
          <a:p>
            <a:pPr algn="just">
              <a:lnSpc>
                <a:spcPts val="6439"/>
              </a:lnSpc>
              <a:spcBef>
                <a:spcPct val="0"/>
              </a:spcBef>
            </a:pPr>
            <a:r>
              <a:rPr lang="en-US" sz="4599" b="1" spc="165">
                <a:solidFill>
                  <a:srgbClr val="D9FD99"/>
                </a:solidFill>
                <a:latin typeface="Arimo Bold"/>
                <a:ea typeface="Arimo Bold"/>
                <a:cs typeface="Arimo Bold"/>
                <a:sym typeface="Arimo Bold"/>
              </a:rPr>
              <a:t>Multinational Corporations and Global Supply Chains</a:t>
            </a:r>
          </a:p>
          <a:p>
            <a:pPr algn="just">
              <a:lnSpc>
                <a:spcPts val="6439"/>
              </a:lnSpc>
              <a:spcBef>
                <a:spcPct val="0"/>
              </a:spcBef>
            </a:pPr>
            <a:r>
              <a:rPr lang="en-US" sz="4599" spc="165">
                <a:solidFill>
                  <a:srgbClr val="FFFFFF"/>
                </a:solidFill>
                <a:latin typeface="Arimo"/>
                <a:ea typeface="Arimo"/>
                <a:cs typeface="Arimo"/>
                <a:sym typeface="Arimo"/>
              </a:rPr>
              <a:t>Many multinational corporations (MNCs) are headquartered in the Northern Hemisphere. These MNCs drive global trade by sourcing materials, manufacturing, and distributing products worldwide, shaping global supply chains.</a:t>
            </a:r>
          </a:p>
          <a:p>
            <a:pPr algn="just">
              <a:lnSpc>
                <a:spcPts val="6439"/>
              </a:lnSpc>
              <a:spcBef>
                <a:spcPct val="0"/>
              </a:spcBef>
            </a:pPr>
            <a:r>
              <a:rPr lang="en-US" sz="4599" b="1" spc="165">
                <a:solidFill>
                  <a:srgbClr val="D9FD99"/>
                </a:solidFill>
                <a:latin typeface="Arimo Bold"/>
                <a:ea typeface="Arimo Bold"/>
                <a:cs typeface="Arimo Bold"/>
                <a:sym typeface="Arimo Bold"/>
              </a:rPr>
              <a:t>Example: </a:t>
            </a:r>
            <a:r>
              <a:rPr lang="en-US" sz="4599" spc="165">
                <a:solidFill>
                  <a:srgbClr val="FFFFFF"/>
                </a:solidFill>
                <a:latin typeface="Arimo"/>
                <a:ea typeface="Arimo"/>
                <a:cs typeface="Arimo"/>
                <a:sym typeface="Arimo"/>
              </a:rPr>
              <a:t>Companies like Toyota, based in Japan, and Coca-Cola, based in the U.S., have a global presence. These corporations benefit from globalization by establishing manufacturing plants in multiple countries, sourcing cheap labor, and reaching international markets.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310919"/>
            <a:ext cx="15674661" cy="9365616"/>
          </a:xfrm>
          <a:prstGeom prst="rect">
            <a:avLst/>
          </a:prstGeom>
        </p:spPr>
        <p:txBody>
          <a:bodyPr lIns="0" tIns="0" rIns="0" bIns="0" rtlCol="0" anchor="t">
            <a:spAutoFit/>
          </a:bodyPr>
          <a:lstStyle/>
          <a:p>
            <a:pPr algn="just">
              <a:lnSpc>
                <a:spcPts val="6159"/>
              </a:lnSpc>
              <a:spcBef>
                <a:spcPct val="0"/>
              </a:spcBef>
            </a:pPr>
            <a:r>
              <a:rPr lang="en-US" sz="4399" b="1" spc="158">
                <a:solidFill>
                  <a:srgbClr val="D9FD99"/>
                </a:solidFill>
                <a:latin typeface="Arimo Bold"/>
                <a:ea typeface="Arimo Bold"/>
                <a:cs typeface="Arimo Bold"/>
                <a:sym typeface="Arimo Bold"/>
              </a:rPr>
              <a:t>Highly Skilled Labor and Innovation</a:t>
            </a:r>
          </a:p>
          <a:p>
            <a:pPr algn="just">
              <a:lnSpc>
                <a:spcPts val="6159"/>
              </a:lnSpc>
              <a:spcBef>
                <a:spcPct val="0"/>
              </a:spcBef>
            </a:pPr>
            <a:r>
              <a:rPr lang="en-US" sz="4399" spc="158">
                <a:solidFill>
                  <a:srgbClr val="FFFFFF"/>
                </a:solidFill>
                <a:latin typeface="Arimo"/>
                <a:ea typeface="Arimo"/>
                <a:cs typeface="Arimo"/>
                <a:sym typeface="Arimo"/>
              </a:rPr>
              <a:t>Many Northern Hemisphere countries are known for having well-educated, highly skilled workforces, which contributes to their competitiveness in high-tech and knowledge-based industries.</a:t>
            </a:r>
          </a:p>
          <a:p>
            <a:pPr algn="just">
              <a:lnSpc>
                <a:spcPts val="6159"/>
              </a:lnSpc>
              <a:spcBef>
                <a:spcPct val="0"/>
              </a:spcBef>
            </a:pPr>
            <a:r>
              <a:rPr lang="en-US" sz="4399" b="1" spc="158">
                <a:solidFill>
                  <a:srgbClr val="D9FD99"/>
                </a:solidFill>
                <a:latin typeface="Arimo Bold"/>
                <a:ea typeface="Arimo Bold"/>
                <a:cs typeface="Arimo Bold"/>
                <a:sym typeface="Arimo Bold"/>
              </a:rPr>
              <a:t>Example: </a:t>
            </a:r>
            <a:r>
              <a:rPr lang="en-US" sz="4399" spc="158">
                <a:solidFill>
                  <a:srgbClr val="FFFFFF"/>
                </a:solidFill>
                <a:latin typeface="Arimo"/>
                <a:ea typeface="Arimo"/>
                <a:cs typeface="Arimo"/>
                <a:sym typeface="Arimo"/>
              </a:rPr>
              <a:t>Countries like Germany and South Korea have strong manufacturing sectors, particularly in automobiles and electronics, where highly skilled labor is crucial for maintaining technological leadership. Germany’s automotive industry, with companies like Volkswagen and BMW, is one of the largest and most advanced in the 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73F1E-7417-D206-BA2C-19B9F8BDDC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DCE014-F501-FC44-DFF9-C8B59783EC92}"/>
              </a:ext>
            </a:extLst>
          </p:cNvPr>
          <p:cNvSpPr/>
          <p:nvPr/>
        </p:nvSpPr>
        <p:spPr>
          <a:xfrm>
            <a:off x="0" y="-2525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44A43039-44A8-AC32-DD2F-AFC2269F569B}"/>
              </a:ext>
            </a:extLst>
          </p:cNvPr>
          <p:cNvSpPr txBox="1"/>
          <p:nvPr/>
        </p:nvSpPr>
        <p:spPr>
          <a:xfrm>
            <a:off x="723900" y="812928"/>
            <a:ext cx="16840200" cy="9233297"/>
          </a:xfrm>
          <a:prstGeom prst="rect">
            <a:avLst/>
          </a:prstGeom>
        </p:spPr>
        <p:txBody>
          <a:bodyPr wrap="square" lIns="0" tIns="0" rIns="0" bIns="0" rtlCol="0" anchor="t">
            <a:spAutoFit/>
          </a:bodyPr>
          <a:lstStyle/>
          <a:p>
            <a:r>
              <a:rPr lang="en-US" sz="2400" b="1" dirty="0">
                <a:solidFill>
                  <a:schemeClr val="bg1"/>
                </a:solidFill>
                <a:latin typeface="Arial" panose="020B0604020202020204" pitchFamily="34" charset="0"/>
                <a:cs typeface="Arial" panose="020B0604020202020204" pitchFamily="34" charset="0"/>
              </a:rPr>
              <a:t>6. What is a major political challenge often faced by Southern Hemisphere countries?</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Overpopulation and technological stagnation</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B) Political instability and weak governance structures</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C) Overreliance on manufacturing industries</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D) Dominance in global trade negotiations</a:t>
            </a:r>
          </a:p>
          <a:p>
            <a:r>
              <a:rPr lang="en-US" sz="2400" b="1" dirty="0">
                <a:solidFill>
                  <a:schemeClr val="bg1"/>
                </a:solidFill>
                <a:latin typeface="Arial" panose="020B0604020202020204" pitchFamily="34" charset="0"/>
                <a:cs typeface="Arial" panose="020B0604020202020204" pitchFamily="34" charset="0"/>
              </a:rPr>
              <a:t>7. Which sector tends to dominate the economies of most Southern Hemisphere countries?</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Technology and innovation</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B) Manufacturing and heavy industry</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C) Agriculture and natural resources</a:t>
            </a:r>
          </a:p>
          <a:p>
            <a:r>
              <a:rPr lang="en-US" sz="2400" b="1" dirty="0">
                <a:solidFill>
                  <a:schemeClr val="bg1"/>
                </a:solidFill>
                <a:latin typeface="Arial" panose="020B0604020202020204" pitchFamily="34" charset="0"/>
                <a:cs typeface="Arial" panose="020B0604020202020204" pitchFamily="34" charset="0"/>
              </a:rPr>
              <a:t>D) Financial services</a:t>
            </a:r>
          </a:p>
          <a:p>
            <a:r>
              <a:rPr lang="en-US" sz="2400" b="1" dirty="0">
                <a:solidFill>
                  <a:schemeClr val="bg1"/>
                </a:solidFill>
                <a:latin typeface="Arial" panose="020B0604020202020204" pitchFamily="34" charset="0"/>
                <a:cs typeface="Arial" panose="020B0604020202020204" pitchFamily="34" charset="0"/>
              </a:rPr>
              <a:t>8. Which of the following regions is primarily located in the Northern Hemisphere?</a:t>
            </a:r>
          </a:p>
          <a:p>
            <a:pPr marL="514350" indent="-514350">
              <a:buAutoNum type="alphaUcParenR"/>
            </a:pPr>
            <a:r>
              <a:rPr lang="en-US" sz="2400" b="1" dirty="0">
                <a:solidFill>
                  <a:schemeClr val="bg1"/>
                </a:solidFill>
                <a:latin typeface="Arial" panose="020B0604020202020204" pitchFamily="34" charset="0"/>
                <a:cs typeface="Arial" panose="020B0604020202020204" pitchFamily="34" charset="0"/>
              </a:rPr>
              <a:t>South America</a:t>
            </a:r>
          </a:p>
          <a:p>
            <a:r>
              <a:rPr lang="en-US" sz="2400" b="1" dirty="0">
                <a:solidFill>
                  <a:schemeClr val="bg1"/>
                </a:solidFill>
                <a:latin typeface="Arial" panose="020B0604020202020204" pitchFamily="34" charset="0"/>
                <a:cs typeface="Arial" panose="020B0604020202020204" pitchFamily="34" charset="0"/>
              </a:rPr>
              <a:t>B) Central America</a:t>
            </a:r>
          </a:p>
          <a:p>
            <a:r>
              <a:rPr lang="en-US" sz="2400" b="1" dirty="0">
                <a:solidFill>
                  <a:schemeClr val="bg1"/>
                </a:solidFill>
                <a:latin typeface="Arial" panose="020B0604020202020204" pitchFamily="34" charset="0"/>
                <a:cs typeface="Arial" panose="020B0604020202020204" pitchFamily="34" charset="0"/>
              </a:rPr>
              <a:t>C) Australia</a:t>
            </a:r>
          </a:p>
          <a:p>
            <a:r>
              <a:rPr lang="en-US" sz="2400" b="1" dirty="0">
                <a:solidFill>
                  <a:schemeClr val="bg1"/>
                </a:solidFill>
                <a:latin typeface="Arial" panose="020B0604020202020204" pitchFamily="34" charset="0"/>
                <a:cs typeface="Arial" panose="020B0604020202020204" pitchFamily="34" charset="0"/>
              </a:rPr>
              <a:t>D) Sub-Saharan Africa</a:t>
            </a:r>
          </a:p>
          <a:p>
            <a:r>
              <a:rPr lang="en-US" sz="2400" b="1" dirty="0">
                <a:solidFill>
                  <a:schemeClr val="bg1"/>
                </a:solidFill>
                <a:latin typeface="Arial" panose="020B0604020202020204" pitchFamily="34" charset="0"/>
                <a:cs typeface="Arial" panose="020B0604020202020204" pitchFamily="34" charset="0"/>
              </a:rPr>
              <a:t>9. The term "Global South" generally refers to:</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Geographical location rather than economic status</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B) Developing nations, often with lower income and weaker infrastructure</a:t>
            </a:r>
          </a:p>
          <a:p>
            <a:r>
              <a:rPr lang="en-US" sz="2400" b="1" dirty="0">
                <a:solidFill>
                  <a:schemeClr val="bg1"/>
                </a:solidFill>
                <a:latin typeface="Arial" panose="020B0604020202020204" pitchFamily="34" charset="0"/>
                <a:cs typeface="Arial" panose="020B0604020202020204" pitchFamily="34" charset="0"/>
              </a:rPr>
              <a:t>C) Only countries located in the Southern Hemisphere</a:t>
            </a:r>
          </a:p>
          <a:p>
            <a:r>
              <a:rPr lang="en-US" sz="2400" b="1" dirty="0">
                <a:solidFill>
                  <a:schemeClr val="bg1"/>
                </a:solidFill>
                <a:latin typeface="Arial" panose="020B0604020202020204" pitchFamily="34" charset="0"/>
                <a:cs typeface="Arial" panose="020B0604020202020204" pitchFamily="34" charset="0"/>
              </a:rPr>
              <a:t>D) Wealthier and more industrialized countries</a:t>
            </a:r>
          </a:p>
          <a:p>
            <a:r>
              <a:rPr lang="en-US" sz="2400" b="1" dirty="0">
                <a:solidFill>
                  <a:schemeClr val="bg1"/>
                </a:solidFill>
                <a:latin typeface="Arial" panose="020B0604020202020204" pitchFamily="34" charset="0"/>
                <a:cs typeface="Arial" panose="020B0604020202020204" pitchFamily="34" charset="0"/>
              </a:rPr>
              <a:t>10. Which Southern Hemisphere country is part of the G20, indicating its significant economic influence?</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Kenya</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B) Brazil</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C) New Zealand</a:t>
            </a:r>
          </a:p>
          <a:p>
            <a:pPr marL="457200" indent="-457200">
              <a:buAutoNum type="alphaUcParenR"/>
            </a:pPr>
            <a:r>
              <a:rPr lang="en-US" sz="2400" b="1" dirty="0">
                <a:solidFill>
                  <a:schemeClr val="bg1"/>
                </a:solidFill>
                <a:latin typeface="Arial" panose="020B0604020202020204" pitchFamily="34" charset="0"/>
                <a:cs typeface="Arial" panose="020B0604020202020204" pitchFamily="34" charset="0"/>
              </a:rPr>
              <a:t>D) Chile</a:t>
            </a:r>
            <a:endParaRPr lang="en-PH" sz="2400" b="1" dirty="0">
              <a:solidFill>
                <a:schemeClr val="bg1"/>
              </a:solidFill>
              <a:latin typeface="Arial" panose="020B0604020202020204" pitchFamily="34" charset="0"/>
              <a:cs typeface="Arial" panose="020B0604020202020204" pitchFamily="34" charset="0"/>
            </a:endParaRPr>
          </a:p>
        </p:txBody>
      </p:sp>
      <p:sp>
        <p:nvSpPr>
          <p:cNvPr id="6" name="TextBox 3">
            <a:extLst>
              <a:ext uri="{FF2B5EF4-FFF2-40B4-BE49-F238E27FC236}">
                <a16:creationId xmlns:a16="http://schemas.microsoft.com/office/drawing/2014/main" id="{19789F29-A070-2920-A248-E23001B49906}"/>
              </a:ext>
            </a:extLst>
          </p:cNvPr>
          <p:cNvSpPr txBox="1"/>
          <p:nvPr/>
        </p:nvSpPr>
        <p:spPr>
          <a:xfrm>
            <a:off x="6210300" y="-264271"/>
            <a:ext cx="5867400" cy="957955"/>
          </a:xfrm>
          <a:prstGeom prst="rect">
            <a:avLst/>
          </a:prstGeom>
        </p:spPr>
        <p:txBody>
          <a:bodyPr wrap="square" lIns="0" tIns="0" rIns="0" bIns="0" rtlCol="0" anchor="t">
            <a:spAutoFit/>
          </a:bodyPr>
          <a:lstStyle/>
          <a:p>
            <a:pPr algn="ctr">
              <a:lnSpc>
                <a:spcPts val="9000"/>
              </a:lnSpc>
            </a:pPr>
            <a:r>
              <a:rPr lang="en-US" sz="2400" dirty="0">
                <a:solidFill>
                  <a:srgbClr val="F8F8F8"/>
                </a:solidFill>
                <a:latin typeface="Agrandir"/>
                <a:ea typeface="Agrandir"/>
                <a:cs typeface="Agrandir"/>
                <a:sym typeface="Agrandir"/>
              </a:rPr>
              <a:t>QUIZ NO. 1</a:t>
            </a:r>
          </a:p>
        </p:txBody>
      </p:sp>
    </p:spTree>
    <p:extLst>
      <p:ext uri="{BB962C8B-B14F-4D97-AF65-F5344CB8AC3E}">
        <p14:creationId xmlns:p14="http://schemas.microsoft.com/office/powerpoint/2010/main" val="17373399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601241"/>
            <a:ext cx="15868241" cy="8657059"/>
          </a:xfrm>
          <a:prstGeom prst="rect">
            <a:avLst/>
          </a:prstGeom>
        </p:spPr>
        <p:txBody>
          <a:bodyPr lIns="0" tIns="0" rIns="0" bIns="0" rtlCol="0" anchor="t">
            <a:spAutoFit/>
          </a:bodyPr>
          <a:lstStyle/>
          <a:p>
            <a:pPr algn="l">
              <a:lnSpc>
                <a:spcPts val="6889"/>
              </a:lnSpc>
              <a:spcBef>
                <a:spcPct val="0"/>
              </a:spcBef>
            </a:pPr>
            <a:r>
              <a:rPr lang="en-US" sz="4920" b="1" spc="177">
                <a:solidFill>
                  <a:srgbClr val="D9FD99"/>
                </a:solidFill>
                <a:latin typeface="Arimo Bold"/>
                <a:ea typeface="Arimo Bold"/>
                <a:cs typeface="Arimo Bold"/>
                <a:sym typeface="Arimo Bold"/>
              </a:rPr>
              <a:t>Significant Consumer Markets</a:t>
            </a:r>
          </a:p>
          <a:p>
            <a:pPr algn="l">
              <a:lnSpc>
                <a:spcPts val="6889"/>
              </a:lnSpc>
              <a:spcBef>
                <a:spcPct val="0"/>
              </a:spcBef>
            </a:pPr>
            <a:r>
              <a:rPr lang="en-US" sz="4920" spc="177">
                <a:solidFill>
                  <a:srgbClr val="FFFFFF"/>
                </a:solidFill>
                <a:latin typeface="Arimo"/>
                <a:ea typeface="Arimo"/>
                <a:cs typeface="Arimo"/>
                <a:sym typeface="Arimo"/>
              </a:rPr>
              <a:t>The Northern Hemisphere is home to some of the largest consumer markets, driving global demand for products and services.</a:t>
            </a:r>
          </a:p>
          <a:p>
            <a:pPr algn="l">
              <a:lnSpc>
                <a:spcPts val="6889"/>
              </a:lnSpc>
              <a:spcBef>
                <a:spcPct val="0"/>
              </a:spcBef>
            </a:pPr>
            <a:r>
              <a:rPr lang="en-US" sz="4920" b="1" spc="177">
                <a:solidFill>
                  <a:srgbClr val="D9FD99"/>
                </a:solidFill>
                <a:latin typeface="Arimo Bold"/>
                <a:ea typeface="Arimo Bold"/>
                <a:cs typeface="Arimo Bold"/>
                <a:sym typeface="Arimo Bold"/>
              </a:rPr>
              <a:t>Example:</a:t>
            </a:r>
            <a:r>
              <a:rPr lang="en-US" sz="4920" spc="177">
                <a:solidFill>
                  <a:srgbClr val="FFFFFF"/>
                </a:solidFill>
                <a:latin typeface="Arimo"/>
                <a:ea typeface="Arimo"/>
                <a:cs typeface="Arimo"/>
                <a:sym typeface="Arimo"/>
              </a:rPr>
              <a:t> The U.S. consumer market is one of the largest in the world, driving global demand for everything from technology products to clothing. This massive consumption power fuels economic growth not only in the U.S. but also in countries that export goods to it, such as China and Mexico.</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548479" y="1000125"/>
            <a:ext cx="16416720" cy="8029575"/>
          </a:xfrm>
          <a:prstGeom prst="rect">
            <a:avLst/>
          </a:prstGeom>
        </p:spPr>
        <p:txBody>
          <a:bodyPr lIns="0" tIns="0" rIns="0" bIns="0" rtlCol="0" anchor="t">
            <a:spAutoFit/>
          </a:bodyPr>
          <a:lstStyle/>
          <a:p>
            <a:pPr algn="just">
              <a:lnSpc>
                <a:spcPts val="6360"/>
              </a:lnSpc>
              <a:spcBef>
                <a:spcPct val="0"/>
              </a:spcBef>
            </a:pPr>
            <a:r>
              <a:rPr lang="en-US" sz="5300">
                <a:solidFill>
                  <a:srgbClr val="D9FD99"/>
                </a:solidFill>
                <a:latin typeface="Arimo"/>
                <a:ea typeface="Arimo"/>
                <a:cs typeface="Arimo"/>
                <a:sym typeface="Arimo"/>
              </a:rPr>
              <a:t>Investment in Research and Development (R&amp;D)</a:t>
            </a:r>
          </a:p>
          <a:p>
            <a:pPr algn="just">
              <a:lnSpc>
                <a:spcPts val="6360"/>
              </a:lnSpc>
              <a:spcBef>
                <a:spcPct val="0"/>
              </a:spcBef>
            </a:pPr>
            <a:r>
              <a:rPr lang="en-US" sz="5300" b="1">
                <a:solidFill>
                  <a:srgbClr val="FFFFFF"/>
                </a:solidFill>
                <a:latin typeface="Arimo Bold"/>
                <a:ea typeface="Arimo Bold"/>
                <a:cs typeface="Arimo Bold"/>
                <a:sym typeface="Arimo Bold"/>
              </a:rPr>
              <a:t>Northern Hemisphere countries, particularly the U.S., Germany, and Japan, invest heavily in research and development, which fosters innovation and drives economic growth.</a:t>
            </a:r>
          </a:p>
          <a:p>
            <a:pPr algn="just">
              <a:lnSpc>
                <a:spcPts val="6360"/>
              </a:lnSpc>
              <a:spcBef>
                <a:spcPct val="0"/>
              </a:spcBef>
            </a:pPr>
            <a:r>
              <a:rPr lang="en-US" sz="5300" b="1">
                <a:solidFill>
                  <a:srgbClr val="D9FD99"/>
                </a:solidFill>
                <a:latin typeface="Arimo Bold"/>
                <a:ea typeface="Arimo Bold"/>
                <a:cs typeface="Arimo Bold"/>
                <a:sym typeface="Arimo Bold"/>
              </a:rPr>
              <a:t>Example:</a:t>
            </a:r>
            <a:r>
              <a:rPr lang="en-US" sz="5300" b="1">
                <a:solidFill>
                  <a:srgbClr val="FFFFFF"/>
                </a:solidFill>
                <a:latin typeface="Arimo Bold"/>
                <a:ea typeface="Arimo Bold"/>
                <a:cs typeface="Arimo Bold"/>
                <a:sym typeface="Arimo Bold"/>
              </a:rPr>
              <a:t> The United States spends over 3% of its GDP on R&amp;D, leading the world in technological and medical advancements. Companies like Microsoft and Pfizer continually innovate, creating products that have a global impact.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360945"/>
            <a:ext cx="16223139" cy="9422234"/>
          </a:xfrm>
          <a:prstGeom prst="rect">
            <a:avLst/>
          </a:prstGeom>
        </p:spPr>
        <p:txBody>
          <a:bodyPr lIns="0" tIns="0" rIns="0" bIns="0" rtlCol="0" anchor="t">
            <a:spAutoFit/>
          </a:bodyPr>
          <a:lstStyle/>
          <a:p>
            <a:pPr algn="just">
              <a:lnSpc>
                <a:spcPts val="8289"/>
              </a:lnSpc>
              <a:spcBef>
                <a:spcPct val="0"/>
              </a:spcBef>
            </a:pPr>
            <a:r>
              <a:rPr lang="en-US" sz="5920" b="1" spc="213">
                <a:solidFill>
                  <a:srgbClr val="D9FD99"/>
                </a:solidFill>
                <a:latin typeface="Arimo Bold"/>
                <a:ea typeface="Arimo Bold"/>
                <a:cs typeface="Arimo Bold"/>
                <a:sym typeface="Arimo Bold"/>
              </a:rPr>
              <a:t>Conclusion:</a:t>
            </a:r>
          </a:p>
          <a:p>
            <a:pPr algn="just">
              <a:lnSpc>
                <a:spcPts val="8289"/>
              </a:lnSpc>
              <a:spcBef>
                <a:spcPct val="0"/>
              </a:spcBef>
            </a:pPr>
            <a:r>
              <a:rPr lang="en-US" sz="5920" spc="213">
                <a:solidFill>
                  <a:srgbClr val="FFFFFF"/>
                </a:solidFill>
                <a:latin typeface="Arimo"/>
                <a:ea typeface="Arimo"/>
                <a:cs typeface="Arimo"/>
                <a:sym typeface="Arimo"/>
              </a:rPr>
              <a:t>The Northern Hemisphere is a key driver of global economic activity, shaped by technological advancements, financial markets, multinational corporations, and strong trade networks. Its economies are highly integrated, and the region continues to influence global trends in innovation, consumption, and trade.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Freeform 2"/>
          <p:cNvSpPr/>
          <p:nvPr/>
        </p:nvSpPr>
        <p:spPr>
          <a:xfrm rot="7392287">
            <a:off x="-1078207" y="2559952"/>
            <a:ext cx="3365104" cy="2832806"/>
          </a:xfrm>
          <a:custGeom>
            <a:avLst/>
            <a:gdLst/>
            <a:ahLst/>
            <a:cxnLst/>
            <a:rect l="l" t="t" r="r" b="b"/>
            <a:pathLst>
              <a:path w="3365104" h="2832806">
                <a:moveTo>
                  <a:pt x="0" y="0"/>
                </a:moveTo>
                <a:lnTo>
                  <a:pt x="3365104" y="0"/>
                </a:lnTo>
                <a:lnTo>
                  <a:pt x="3365104" y="2832806"/>
                </a:lnTo>
                <a:lnTo>
                  <a:pt x="0" y="28328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rot="-8644098">
            <a:off x="-3375035" y="5889752"/>
            <a:ext cx="9524130" cy="7757837"/>
          </a:xfrm>
          <a:custGeom>
            <a:avLst/>
            <a:gdLst/>
            <a:ahLst/>
            <a:cxnLst/>
            <a:rect l="l" t="t" r="r" b="b"/>
            <a:pathLst>
              <a:path w="9524130" h="7757837">
                <a:moveTo>
                  <a:pt x="0" y="0"/>
                </a:moveTo>
                <a:lnTo>
                  <a:pt x="9524130" y="0"/>
                </a:lnTo>
                <a:lnTo>
                  <a:pt x="9524130" y="7757837"/>
                </a:lnTo>
                <a:lnTo>
                  <a:pt x="0" y="77578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698468" y="5143500"/>
            <a:ext cx="8408694" cy="7200900"/>
          </a:xfrm>
          <a:custGeom>
            <a:avLst/>
            <a:gdLst/>
            <a:ahLst/>
            <a:cxnLst/>
            <a:rect l="l" t="t" r="r" b="b"/>
            <a:pathLst>
              <a:path w="8408694" h="7200900">
                <a:moveTo>
                  <a:pt x="0" y="0"/>
                </a:moveTo>
                <a:lnTo>
                  <a:pt x="8408694" y="0"/>
                </a:lnTo>
                <a:lnTo>
                  <a:pt x="8408694" y="7200900"/>
                </a:lnTo>
                <a:lnTo>
                  <a:pt x="0" y="72009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US"/>
          </a:p>
        </p:txBody>
      </p:sp>
      <p:grpSp>
        <p:nvGrpSpPr>
          <p:cNvPr id="5" name="Group 5"/>
          <p:cNvGrpSpPr/>
          <p:nvPr/>
        </p:nvGrpSpPr>
        <p:grpSpPr>
          <a:xfrm>
            <a:off x="762000" y="3505113"/>
            <a:ext cx="16386136" cy="6263557"/>
            <a:chOff x="0" y="0"/>
            <a:chExt cx="4315690" cy="1649661"/>
          </a:xfrm>
        </p:grpSpPr>
        <p:sp>
          <p:nvSpPr>
            <p:cNvPr id="6" name="Freeform 6"/>
            <p:cNvSpPr/>
            <p:nvPr/>
          </p:nvSpPr>
          <p:spPr>
            <a:xfrm>
              <a:off x="0" y="0"/>
              <a:ext cx="4315690" cy="1649661"/>
            </a:xfrm>
            <a:custGeom>
              <a:avLst/>
              <a:gdLst/>
              <a:ahLst/>
              <a:cxnLst/>
              <a:rect l="l" t="t" r="r" b="b"/>
              <a:pathLst>
                <a:path w="4315690" h="1649661">
                  <a:moveTo>
                    <a:pt x="14174" y="0"/>
                  </a:moveTo>
                  <a:lnTo>
                    <a:pt x="4301517" y="0"/>
                  </a:lnTo>
                  <a:cubicBezTo>
                    <a:pt x="4305276" y="0"/>
                    <a:pt x="4308881" y="1493"/>
                    <a:pt x="4311539" y="4151"/>
                  </a:cubicBezTo>
                  <a:cubicBezTo>
                    <a:pt x="4314197" y="6810"/>
                    <a:pt x="4315690" y="10415"/>
                    <a:pt x="4315690" y="14174"/>
                  </a:cubicBezTo>
                  <a:lnTo>
                    <a:pt x="4315690" y="1635487"/>
                  </a:lnTo>
                  <a:cubicBezTo>
                    <a:pt x="4315690" y="1639246"/>
                    <a:pt x="4314197" y="1642851"/>
                    <a:pt x="4311539" y="1645510"/>
                  </a:cubicBezTo>
                  <a:cubicBezTo>
                    <a:pt x="4308881" y="1648168"/>
                    <a:pt x="4305276" y="1649661"/>
                    <a:pt x="4301517" y="1649661"/>
                  </a:cubicBezTo>
                  <a:lnTo>
                    <a:pt x="14174" y="1649661"/>
                  </a:lnTo>
                  <a:cubicBezTo>
                    <a:pt x="10415" y="1649661"/>
                    <a:pt x="6810" y="1648168"/>
                    <a:pt x="4151" y="1645510"/>
                  </a:cubicBezTo>
                  <a:cubicBezTo>
                    <a:pt x="1493" y="1642851"/>
                    <a:pt x="0" y="1639246"/>
                    <a:pt x="0" y="1635487"/>
                  </a:cubicBezTo>
                  <a:lnTo>
                    <a:pt x="0" y="14174"/>
                  </a:lnTo>
                  <a:cubicBezTo>
                    <a:pt x="0" y="10415"/>
                    <a:pt x="1493" y="6810"/>
                    <a:pt x="4151" y="4151"/>
                  </a:cubicBezTo>
                  <a:cubicBezTo>
                    <a:pt x="6810" y="1493"/>
                    <a:pt x="10415" y="0"/>
                    <a:pt x="14174" y="0"/>
                  </a:cubicBezTo>
                  <a:close/>
                </a:path>
              </a:pathLst>
            </a:custGeom>
            <a:solidFill>
              <a:srgbClr val="FFFFFF"/>
            </a:solidFill>
          </p:spPr>
          <p:txBody>
            <a:bodyPr/>
            <a:lstStyle/>
            <a:p>
              <a:endParaRPr lang="en-US"/>
            </a:p>
          </p:txBody>
        </p:sp>
        <p:sp>
          <p:nvSpPr>
            <p:cNvPr id="7" name="TextBox 7"/>
            <p:cNvSpPr txBox="1"/>
            <p:nvPr/>
          </p:nvSpPr>
          <p:spPr>
            <a:xfrm>
              <a:off x="0" y="-38100"/>
              <a:ext cx="4315690" cy="1687761"/>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89318" y="62653"/>
            <a:ext cx="13130998" cy="3143250"/>
          </a:xfrm>
          <a:prstGeom prst="rect">
            <a:avLst/>
          </a:prstGeom>
        </p:spPr>
        <p:txBody>
          <a:bodyPr lIns="0" tIns="0" rIns="0" bIns="0" rtlCol="0" anchor="t">
            <a:spAutoFit/>
          </a:bodyPr>
          <a:lstStyle/>
          <a:p>
            <a:pPr marL="0" lvl="0" indent="0" algn="ctr">
              <a:lnSpc>
                <a:spcPts val="8280"/>
              </a:lnSpc>
            </a:pPr>
            <a:r>
              <a:rPr lang="en-US" sz="6900" b="1">
                <a:solidFill>
                  <a:srgbClr val="FFFFFF"/>
                </a:solidFill>
                <a:latin typeface="Cy Grotesk Wide Bold"/>
                <a:ea typeface="Cy Grotesk Wide Bold"/>
                <a:cs typeface="Cy Grotesk Wide Bold"/>
                <a:sym typeface="Cy Grotesk Wide Bold"/>
              </a:rPr>
              <a:t>Eco</a:t>
            </a:r>
            <a:r>
              <a:rPr lang="en-US" sz="6900" b="1" u="none" strike="noStrike">
                <a:solidFill>
                  <a:srgbClr val="FFFFFF"/>
                </a:solidFill>
                <a:latin typeface="Cy Grotesk Wide Bold"/>
                <a:ea typeface="Cy Grotesk Wide Bold"/>
                <a:cs typeface="Cy Grotesk Wide Bold"/>
                <a:sym typeface="Cy Grotesk Wide Bold"/>
              </a:rPr>
              <a:t>nomic Characteristics of the Southern Hemisphere</a:t>
            </a:r>
          </a:p>
        </p:txBody>
      </p:sp>
      <p:sp>
        <p:nvSpPr>
          <p:cNvPr id="9" name="Freeform 9"/>
          <p:cNvSpPr/>
          <p:nvPr/>
        </p:nvSpPr>
        <p:spPr>
          <a:xfrm flipH="1">
            <a:off x="14485562" y="182935"/>
            <a:ext cx="4101212" cy="1551004"/>
          </a:xfrm>
          <a:custGeom>
            <a:avLst/>
            <a:gdLst/>
            <a:ahLst/>
            <a:cxnLst/>
            <a:rect l="l" t="t" r="r" b="b"/>
            <a:pathLst>
              <a:path w="4101212" h="1551004">
                <a:moveTo>
                  <a:pt x="4101212" y="0"/>
                </a:moveTo>
                <a:lnTo>
                  <a:pt x="0" y="0"/>
                </a:lnTo>
                <a:lnTo>
                  <a:pt x="0" y="1551004"/>
                </a:lnTo>
                <a:lnTo>
                  <a:pt x="4101212" y="1551004"/>
                </a:lnTo>
                <a:lnTo>
                  <a:pt x="4101212"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25184" y="806488"/>
            <a:ext cx="2915207" cy="1102478"/>
          </a:xfrm>
          <a:custGeom>
            <a:avLst/>
            <a:gdLst/>
            <a:ahLst/>
            <a:cxnLst/>
            <a:rect l="l" t="t" r="r" b="b"/>
            <a:pathLst>
              <a:path w="2915207" h="1102478">
                <a:moveTo>
                  <a:pt x="0" y="0"/>
                </a:moveTo>
                <a:lnTo>
                  <a:pt x="2915206" y="0"/>
                </a:lnTo>
                <a:lnTo>
                  <a:pt x="2915206" y="1102478"/>
                </a:lnTo>
                <a:lnTo>
                  <a:pt x="0" y="11024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3069389" y="454244"/>
            <a:ext cx="431055" cy="431055"/>
          </a:xfrm>
          <a:custGeom>
            <a:avLst/>
            <a:gdLst/>
            <a:ahLst/>
            <a:cxnLst/>
            <a:rect l="l" t="t" r="r" b="b"/>
            <a:pathLst>
              <a:path w="431055" h="431055">
                <a:moveTo>
                  <a:pt x="0" y="0"/>
                </a:moveTo>
                <a:lnTo>
                  <a:pt x="431055" y="0"/>
                </a:lnTo>
                <a:lnTo>
                  <a:pt x="431055" y="431055"/>
                </a:lnTo>
                <a:lnTo>
                  <a:pt x="0" y="43105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2" name="Freeform 12"/>
          <p:cNvSpPr/>
          <p:nvPr/>
        </p:nvSpPr>
        <p:spPr>
          <a:xfrm>
            <a:off x="3500444" y="1006542"/>
            <a:ext cx="702370" cy="702370"/>
          </a:xfrm>
          <a:custGeom>
            <a:avLst/>
            <a:gdLst/>
            <a:ahLst/>
            <a:cxnLst/>
            <a:rect l="l" t="t" r="r" b="b"/>
            <a:pathLst>
              <a:path w="702370" h="702370">
                <a:moveTo>
                  <a:pt x="0" y="0"/>
                </a:moveTo>
                <a:lnTo>
                  <a:pt x="702370" y="0"/>
                </a:lnTo>
                <a:lnTo>
                  <a:pt x="702370" y="702370"/>
                </a:lnTo>
                <a:lnTo>
                  <a:pt x="0" y="70237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3" name="Freeform 13"/>
          <p:cNvSpPr/>
          <p:nvPr/>
        </p:nvSpPr>
        <p:spPr>
          <a:xfrm>
            <a:off x="16184983" y="2213496"/>
            <a:ext cx="562277" cy="562277"/>
          </a:xfrm>
          <a:custGeom>
            <a:avLst/>
            <a:gdLst/>
            <a:ahLst/>
            <a:cxnLst/>
            <a:rect l="l" t="t" r="r" b="b"/>
            <a:pathLst>
              <a:path w="562277" h="562277">
                <a:moveTo>
                  <a:pt x="0" y="0"/>
                </a:moveTo>
                <a:lnTo>
                  <a:pt x="562276" y="0"/>
                </a:lnTo>
                <a:lnTo>
                  <a:pt x="562276" y="562277"/>
                </a:lnTo>
                <a:lnTo>
                  <a:pt x="0" y="56227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4" name="Freeform 14"/>
          <p:cNvSpPr/>
          <p:nvPr/>
        </p:nvSpPr>
        <p:spPr>
          <a:xfrm>
            <a:off x="2273791" y="2637950"/>
            <a:ext cx="215528" cy="215528"/>
          </a:xfrm>
          <a:custGeom>
            <a:avLst/>
            <a:gdLst/>
            <a:ahLst/>
            <a:cxnLst/>
            <a:rect l="l" t="t" r="r" b="b"/>
            <a:pathLst>
              <a:path w="215528" h="215528">
                <a:moveTo>
                  <a:pt x="0" y="0"/>
                </a:moveTo>
                <a:lnTo>
                  <a:pt x="215527" y="0"/>
                </a:lnTo>
                <a:lnTo>
                  <a:pt x="215527" y="215528"/>
                </a:lnTo>
                <a:lnTo>
                  <a:pt x="0" y="215528"/>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5" name="Freeform 15"/>
          <p:cNvSpPr/>
          <p:nvPr/>
        </p:nvSpPr>
        <p:spPr>
          <a:xfrm>
            <a:off x="17367064" y="2745714"/>
            <a:ext cx="346749" cy="346749"/>
          </a:xfrm>
          <a:custGeom>
            <a:avLst/>
            <a:gdLst/>
            <a:ahLst/>
            <a:cxnLst/>
            <a:rect l="l" t="t" r="r" b="b"/>
            <a:pathLst>
              <a:path w="346749" h="346749">
                <a:moveTo>
                  <a:pt x="0" y="0"/>
                </a:moveTo>
                <a:lnTo>
                  <a:pt x="346749" y="0"/>
                </a:lnTo>
                <a:lnTo>
                  <a:pt x="346749" y="346749"/>
                </a:lnTo>
                <a:lnTo>
                  <a:pt x="0" y="34674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US"/>
          </a:p>
        </p:txBody>
      </p:sp>
      <p:sp>
        <p:nvSpPr>
          <p:cNvPr id="16" name="TextBox 16"/>
          <p:cNvSpPr txBox="1"/>
          <p:nvPr/>
        </p:nvSpPr>
        <p:spPr>
          <a:xfrm>
            <a:off x="1028700" y="3929251"/>
            <a:ext cx="15156283" cy="5320032"/>
          </a:xfrm>
          <a:prstGeom prst="rect">
            <a:avLst/>
          </a:prstGeom>
        </p:spPr>
        <p:txBody>
          <a:bodyPr lIns="0" tIns="0" rIns="0" bIns="0" rtlCol="0" anchor="t">
            <a:spAutoFit/>
          </a:bodyPr>
          <a:lstStyle/>
          <a:p>
            <a:pPr algn="just">
              <a:lnSpc>
                <a:spcPts val="6019"/>
              </a:lnSpc>
              <a:spcBef>
                <a:spcPct val="0"/>
              </a:spcBef>
            </a:pPr>
            <a:r>
              <a:rPr lang="en-US" sz="4299">
                <a:solidFill>
                  <a:srgbClr val="052F25"/>
                </a:solidFill>
                <a:latin typeface="Cy Grotesk Wide"/>
                <a:ea typeface="Cy Grotesk Wide"/>
                <a:cs typeface="Cy Grotesk Wide"/>
                <a:sym typeface="Cy Grotesk Wide"/>
              </a:rPr>
              <a:t>The Southern Hemisphere, which includes parts of South America, Africa, Oceania, and parts of Asia, has distinct economic characteristics shaped by its unique geographical location and resource distribution. Here are key economic features of the Southern Hemisphere with concrete examples</a:t>
            </a:r>
          </a:p>
        </p:txBody>
      </p:sp>
      <p:sp>
        <p:nvSpPr>
          <p:cNvPr id="17" name="Freeform 17"/>
          <p:cNvSpPr/>
          <p:nvPr/>
        </p:nvSpPr>
        <p:spPr>
          <a:xfrm>
            <a:off x="15027484" y="1792864"/>
            <a:ext cx="2877274" cy="1930390"/>
          </a:xfrm>
          <a:custGeom>
            <a:avLst/>
            <a:gdLst/>
            <a:ahLst/>
            <a:cxnLst/>
            <a:rect l="l" t="t" r="r" b="b"/>
            <a:pathLst>
              <a:path w="2877274" h="1930390">
                <a:moveTo>
                  <a:pt x="0" y="0"/>
                </a:moveTo>
                <a:lnTo>
                  <a:pt x="2877274" y="0"/>
                </a:lnTo>
                <a:lnTo>
                  <a:pt x="2877274" y="1930389"/>
                </a:lnTo>
                <a:lnTo>
                  <a:pt x="0" y="193038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802856" y="676275"/>
            <a:ext cx="15839708" cy="8582025"/>
          </a:xfrm>
          <a:prstGeom prst="rect">
            <a:avLst/>
          </a:prstGeom>
        </p:spPr>
        <p:txBody>
          <a:bodyPr lIns="0" tIns="0" rIns="0" bIns="0" rtlCol="0" anchor="t">
            <a:spAutoFit/>
          </a:bodyPr>
          <a:lstStyle/>
          <a:p>
            <a:pPr algn="just">
              <a:lnSpc>
                <a:spcPts val="5640"/>
              </a:lnSpc>
              <a:spcBef>
                <a:spcPct val="0"/>
              </a:spcBef>
            </a:pPr>
            <a:r>
              <a:rPr lang="en-US" sz="4700" b="1">
                <a:solidFill>
                  <a:srgbClr val="D9FD99"/>
                </a:solidFill>
                <a:latin typeface="Cy Grotesk Wide Bold"/>
                <a:ea typeface="Cy Grotesk Wide Bold"/>
                <a:cs typeface="Cy Grotesk Wide Bold"/>
                <a:sym typeface="Cy Grotesk Wide Bold"/>
              </a:rPr>
              <a:t>Natural Resource Abundance</a:t>
            </a:r>
          </a:p>
          <a:p>
            <a:pPr algn="just">
              <a:lnSpc>
                <a:spcPts val="5640"/>
              </a:lnSpc>
              <a:spcBef>
                <a:spcPct val="0"/>
              </a:spcBef>
            </a:pPr>
            <a:r>
              <a:rPr lang="en-US" sz="4700" b="1">
                <a:solidFill>
                  <a:srgbClr val="FFFFFF"/>
                </a:solidFill>
                <a:latin typeface="Cy Grotesk Wide Bold"/>
                <a:ea typeface="Cy Grotesk Wide Bold"/>
                <a:cs typeface="Cy Grotesk Wide Bold"/>
                <a:sym typeface="Cy Grotesk Wide Bold"/>
              </a:rPr>
              <a:t>The Southern Hemisphere is rich in natural resources, which play a significant role in the economies of several countries, particularly in Africa, South America, and Oceania.</a:t>
            </a:r>
          </a:p>
          <a:p>
            <a:pPr algn="just">
              <a:lnSpc>
                <a:spcPts val="5640"/>
              </a:lnSpc>
              <a:spcBef>
                <a:spcPct val="0"/>
              </a:spcBef>
            </a:pPr>
            <a:r>
              <a:rPr lang="en-US" sz="4700" b="1">
                <a:solidFill>
                  <a:srgbClr val="FFFFFF"/>
                </a:solidFill>
                <a:latin typeface="Cy Grotesk Wide Bold"/>
                <a:ea typeface="Cy Grotesk Wide Bold"/>
                <a:cs typeface="Cy Grotesk Wide Bold"/>
                <a:sym typeface="Cy Grotesk Wide Bold"/>
              </a:rPr>
              <a:t>Example: Brazil is one of the largest producers of agricultural products like soybeans and coffee, as well as iron ore, which are key exports. The country’s vast natural resources contribute significantly to its economic output and global trade.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1038225"/>
            <a:ext cx="16230600" cy="8048625"/>
          </a:xfrm>
          <a:prstGeom prst="rect">
            <a:avLst/>
          </a:prstGeom>
        </p:spPr>
        <p:txBody>
          <a:bodyPr lIns="0" tIns="0" rIns="0" bIns="0" rtlCol="0" anchor="t">
            <a:spAutoFit/>
          </a:bodyPr>
          <a:lstStyle/>
          <a:p>
            <a:pPr algn="just">
              <a:lnSpc>
                <a:spcPts val="7080"/>
              </a:lnSpc>
              <a:spcBef>
                <a:spcPct val="0"/>
              </a:spcBef>
            </a:pPr>
            <a:r>
              <a:rPr lang="en-US" sz="5900">
                <a:solidFill>
                  <a:srgbClr val="D9FD99"/>
                </a:solidFill>
                <a:latin typeface="Anton"/>
                <a:ea typeface="Anton"/>
                <a:cs typeface="Anton"/>
                <a:sym typeface="Anton"/>
              </a:rPr>
              <a:t>Agricultural Dominance</a:t>
            </a:r>
          </a:p>
          <a:p>
            <a:pPr algn="just">
              <a:lnSpc>
                <a:spcPts val="7080"/>
              </a:lnSpc>
              <a:spcBef>
                <a:spcPct val="0"/>
              </a:spcBef>
            </a:pPr>
            <a:r>
              <a:rPr lang="en-US" sz="5900">
                <a:solidFill>
                  <a:srgbClr val="FFFFFF"/>
                </a:solidFill>
                <a:latin typeface="Anton"/>
                <a:ea typeface="Anton"/>
                <a:cs typeface="Anton"/>
                <a:sym typeface="Anton"/>
              </a:rPr>
              <a:t>Many countries in the Southern Hemisphere are heavily reliant on agriculture as a primary economic sector, particularly in South America and Oceania.</a:t>
            </a:r>
          </a:p>
          <a:p>
            <a:pPr algn="just">
              <a:lnSpc>
                <a:spcPts val="7080"/>
              </a:lnSpc>
              <a:spcBef>
                <a:spcPct val="0"/>
              </a:spcBef>
            </a:pPr>
            <a:r>
              <a:rPr lang="en-US" sz="5900">
                <a:solidFill>
                  <a:srgbClr val="D9FD99"/>
                </a:solidFill>
                <a:latin typeface="Anton"/>
                <a:ea typeface="Anton"/>
                <a:cs typeface="Anton"/>
                <a:sym typeface="Anton"/>
              </a:rPr>
              <a:t>Example:</a:t>
            </a:r>
            <a:r>
              <a:rPr lang="en-US" sz="5900">
                <a:solidFill>
                  <a:srgbClr val="FFFFFF"/>
                </a:solidFill>
                <a:latin typeface="Anton"/>
                <a:ea typeface="Anton"/>
                <a:cs typeface="Anton"/>
                <a:sym typeface="Anton"/>
              </a:rPr>
              <a:t> Argentina is a major exporter of agricultural products, particularly soybeans, wheat, and beef. Its economy is closely tied to the global demand for food and agricultural commodities, especially in key markets like China and Europe.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738329" y="415694"/>
            <a:ext cx="15678391" cy="9039225"/>
          </a:xfrm>
          <a:prstGeom prst="rect">
            <a:avLst/>
          </a:prstGeom>
        </p:spPr>
        <p:txBody>
          <a:bodyPr lIns="0" tIns="0" rIns="0" bIns="0" rtlCol="0" anchor="t">
            <a:spAutoFit/>
          </a:bodyPr>
          <a:lstStyle/>
          <a:p>
            <a:pPr algn="just">
              <a:lnSpc>
                <a:spcPts val="5520"/>
              </a:lnSpc>
              <a:spcBef>
                <a:spcPct val="0"/>
              </a:spcBef>
            </a:pPr>
            <a:r>
              <a:rPr lang="en-US" sz="4600" b="1">
                <a:solidFill>
                  <a:srgbClr val="D9FD99"/>
                </a:solidFill>
                <a:latin typeface="Cy Grotesk Wide Bold"/>
                <a:ea typeface="Cy Grotesk Wide Bold"/>
                <a:cs typeface="Cy Grotesk Wide Bold"/>
                <a:sym typeface="Cy Grotesk Wide Bold"/>
              </a:rPr>
              <a:t>Tourism</a:t>
            </a:r>
          </a:p>
          <a:p>
            <a:pPr algn="just">
              <a:lnSpc>
                <a:spcPts val="5520"/>
              </a:lnSpc>
              <a:spcBef>
                <a:spcPct val="0"/>
              </a:spcBef>
            </a:pPr>
            <a:r>
              <a:rPr lang="en-US" sz="4600" b="1">
                <a:solidFill>
                  <a:srgbClr val="FFFFFF"/>
                </a:solidFill>
                <a:latin typeface="Cy Grotesk Wide Bold"/>
                <a:ea typeface="Cy Grotesk Wide Bold"/>
                <a:cs typeface="Cy Grotesk Wide Bold"/>
                <a:sym typeface="Cy Grotesk Wide Bold"/>
              </a:rPr>
              <a:t>The Southern Hemisphere has diverse and unique landscapes that attract millions of tourists every year, which is an important contributor to the economy in many countries.</a:t>
            </a:r>
          </a:p>
          <a:p>
            <a:pPr algn="just">
              <a:lnSpc>
                <a:spcPts val="5520"/>
              </a:lnSpc>
              <a:spcBef>
                <a:spcPct val="0"/>
              </a:spcBef>
            </a:pPr>
            <a:r>
              <a:rPr lang="en-US" sz="4600" b="1">
                <a:solidFill>
                  <a:srgbClr val="D9FD99"/>
                </a:solidFill>
                <a:latin typeface="Cy Grotesk Wide Bold"/>
                <a:ea typeface="Cy Grotesk Wide Bold"/>
                <a:cs typeface="Cy Grotesk Wide Bold"/>
                <a:sym typeface="Cy Grotesk Wide Bold"/>
              </a:rPr>
              <a:t>Example</a:t>
            </a:r>
            <a:r>
              <a:rPr lang="en-US" sz="4600" b="1">
                <a:solidFill>
                  <a:srgbClr val="FFFFFF"/>
                </a:solidFill>
                <a:latin typeface="Cy Grotesk Wide Bold"/>
                <a:ea typeface="Cy Grotesk Wide Bold"/>
                <a:cs typeface="Cy Grotesk Wide Bold"/>
                <a:sym typeface="Cy Grotesk Wide Bold"/>
              </a:rPr>
              <a:t>: Australia's tourism industry is a major economic driver, with attractions like the Great Barrier Reef and cities like Sydney and Melbourne drawing millions of international tourists annually. Tourism is a significant contributor to Australia's GDP and employment.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742059" y="1028700"/>
            <a:ext cx="16517241" cy="7962900"/>
          </a:xfrm>
          <a:prstGeom prst="rect">
            <a:avLst/>
          </a:prstGeom>
        </p:spPr>
        <p:txBody>
          <a:bodyPr lIns="0" tIns="0" rIns="0" bIns="0" rtlCol="0" anchor="t">
            <a:spAutoFit/>
          </a:bodyPr>
          <a:lstStyle/>
          <a:p>
            <a:pPr algn="just">
              <a:lnSpc>
                <a:spcPts val="5760"/>
              </a:lnSpc>
              <a:spcBef>
                <a:spcPct val="0"/>
              </a:spcBef>
            </a:pPr>
            <a:r>
              <a:rPr lang="en-US" sz="4800" b="1">
                <a:solidFill>
                  <a:srgbClr val="D9FD99"/>
                </a:solidFill>
                <a:latin typeface="Cy Grotesk Wide Bold"/>
                <a:ea typeface="Cy Grotesk Wide Bold"/>
                <a:cs typeface="Cy Grotesk Wide Bold"/>
                <a:sym typeface="Cy Grotesk Wide Bold"/>
              </a:rPr>
              <a:t>Emerging Markets</a:t>
            </a:r>
          </a:p>
          <a:p>
            <a:pPr algn="just">
              <a:lnSpc>
                <a:spcPts val="5760"/>
              </a:lnSpc>
              <a:spcBef>
                <a:spcPct val="0"/>
              </a:spcBef>
            </a:pPr>
            <a:r>
              <a:rPr lang="en-US" sz="4800" b="1">
                <a:solidFill>
                  <a:srgbClr val="FFFFFF"/>
                </a:solidFill>
                <a:latin typeface="Cy Grotesk Wide Bold"/>
                <a:ea typeface="Cy Grotesk Wide Bold"/>
                <a:cs typeface="Cy Grotesk Wide Bold"/>
                <a:sym typeface="Cy Grotesk Wide Bold"/>
              </a:rPr>
              <a:t>The Southern Hemisphere is home to a number of emerging economies that are increasingly participating in global trade and investment.</a:t>
            </a:r>
          </a:p>
          <a:p>
            <a:pPr algn="just">
              <a:lnSpc>
                <a:spcPts val="5760"/>
              </a:lnSpc>
              <a:spcBef>
                <a:spcPct val="0"/>
              </a:spcBef>
            </a:pPr>
            <a:r>
              <a:rPr lang="en-US" sz="4800" b="1">
                <a:solidFill>
                  <a:srgbClr val="D9FD99"/>
                </a:solidFill>
                <a:latin typeface="Cy Grotesk Wide Bold"/>
                <a:ea typeface="Cy Grotesk Wide Bold"/>
                <a:cs typeface="Cy Grotesk Wide Bold"/>
                <a:sym typeface="Cy Grotesk Wide Bold"/>
              </a:rPr>
              <a:t>Example:</a:t>
            </a:r>
            <a:r>
              <a:rPr lang="en-US" sz="4800" b="1">
                <a:solidFill>
                  <a:srgbClr val="FFFFFF"/>
                </a:solidFill>
                <a:latin typeface="Cy Grotesk Wide Bold"/>
                <a:ea typeface="Cy Grotesk Wide Bold"/>
                <a:cs typeface="Cy Grotesk Wide Bold"/>
                <a:sym typeface="Cy Grotesk Wide Bold"/>
              </a:rPr>
              <a:t> South Africa, as a member of the BRICS group (Brazil, Russia, India, China, and South Africa), is considered an emerging market with a growing industrial base, particularly in mining and manufacturing, and is a key economic player in Africa.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1028700" y="771525"/>
            <a:ext cx="15871972" cy="8753475"/>
          </a:xfrm>
          <a:prstGeom prst="rect">
            <a:avLst/>
          </a:prstGeom>
        </p:spPr>
        <p:txBody>
          <a:bodyPr lIns="0" tIns="0" rIns="0" bIns="0" rtlCol="0" anchor="t">
            <a:spAutoFit/>
          </a:bodyPr>
          <a:lstStyle/>
          <a:p>
            <a:pPr algn="just">
              <a:lnSpc>
                <a:spcPts val="6960"/>
              </a:lnSpc>
              <a:spcBef>
                <a:spcPct val="0"/>
              </a:spcBef>
            </a:pPr>
            <a:r>
              <a:rPr lang="en-US" sz="5800">
                <a:solidFill>
                  <a:srgbClr val="D9FD99"/>
                </a:solidFill>
                <a:latin typeface="Anton"/>
                <a:ea typeface="Anton"/>
                <a:cs typeface="Anton"/>
                <a:sym typeface="Anton"/>
              </a:rPr>
              <a:t>Export-Oriented Economies</a:t>
            </a:r>
          </a:p>
          <a:p>
            <a:pPr algn="just">
              <a:lnSpc>
                <a:spcPts val="6960"/>
              </a:lnSpc>
              <a:spcBef>
                <a:spcPct val="0"/>
              </a:spcBef>
            </a:pPr>
            <a:r>
              <a:rPr lang="en-US" sz="5800">
                <a:solidFill>
                  <a:srgbClr val="FFFFFF"/>
                </a:solidFill>
                <a:latin typeface="Anton"/>
                <a:ea typeface="Anton"/>
                <a:cs typeface="Anton"/>
                <a:sym typeface="Anton"/>
              </a:rPr>
              <a:t>Several countries in the Southern Hemisphere rely heavily on exports to drive their economies, particularly raw materials and commodities.</a:t>
            </a:r>
          </a:p>
          <a:p>
            <a:pPr algn="just">
              <a:lnSpc>
                <a:spcPts val="6960"/>
              </a:lnSpc>
              <a:spcBef>
                <a:spcPct val="0"/>
              </a:spcBef>
            </a:pPr>
            <a:r>
              <a:rPr lang="en-US" sz="5800">
                <a:solidFill>
                  <a:srgbClr val="D9FD99"/>
                </a:solidFill>
                <a:latin typeface="Anton"/>
                <a:ea typeface="Anton"/>
                <a:cs typeface="Anton"/>
                <a:sym typeface="Anton"/>
              </a:rPr>
              <a:t>Example:</a:t>
            </a:r>
            <a:r>
              <a:rPr lang="en-US" sz="5800">
                <a:solidFill>
                  <a:srgbClr val="FFFFFF"/>
                </a:solidFill>
                <a:latin typeface="Anton"/>
                <a:ea typeface="Anton"/>
                <a:cs typeface="Anton"/>
                <a:sym typeface="Anton"/>
              </a:rPr>
              <a:t> Chile is the world’s largest exporter of copper, a key metal used in industries like electronics and construction. The country’s economic strength is largely based on the demand for copper in global markets, particularly from industrialized nations.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2F25"/>
        </a:solidFill>
        <a:effectLst/>
      </p:bgPr>
    </p:bg>
    <p:spTree>
      <p:nvGrpSpPr>
        <p:cNvPr id="1" name=""/>
        <p:cNvGrpSpPr/>
        <p:nvPr/>
      </p:nvGrpSpPr>
      <p:grpSpPr>
        <a:xfrm>
          <a:off x="0" y="0"/>
          <a:ext cx="0" cy="0"/>
          <a:chOff x="0" y="0"/>
          <a:chExt cx="0" cy="0"/>
        </a:xfrm>
      </p:grpSpPr>
      <p:sp>
        <p:nvSpPr>
          <p:cNvPr id="2" name="TextBox 2"/>
          <p:cNvSpPr txBox="1"/>
          <p:nvPr/>
        </p:nvSpPr>
        <p:spPr>
          <a:xfrm>
            <a:off x="706066" y="923925"/>
            <a:ext cx="16230600" cy="8186524"/>
          </a:xfrm>
          <a:prstGeom prst="rect">
            <a:avLst/>
          </a:prstGeom>
        </p:spPr>
        <p:txBody>
          <a:bodyPr lIns="0" tIns="0" rIns="0" bIns="0" rtlCol="0" anchor="t">
            <a:spAutoFit/>
          </a:bodyPr>
          <a:lstStyle/>
          <a:p>
            <a:pPr algn="just">
              <a:lnSpc>
                <a:spcPts val="8149"/>
              </a:lnSpc>
              <a:spcBef>
                <a:spcPct val="0"/>
              </a:spcBef>
            </a:pPr>
            <a:r>
              <a:rPr lang="en-US" sz="5820" spc="209">
                <a:solidFill>
                  <a:srgbClr val="D9FD99"/>
                </a:solidFill>
                <a:latin typeface="Anton"/>
                <a:ea typeface="Anton"/>
                <a:cs typeface="Anton"/>
                <a:sym typeface="Anton"/>
              </a:rPr>
              <a:t>Conclusion:</a:t>
            </a:r>
          </a:p>
          <a:p>
            <a:pPr algn="just">
              <a:lnSpc>
                <a:spcPts val="8149"/>
              </a:lnSpc>
              <a:spcBef>
                <a:spcPct val="0"/>
              </a:spcBef>
            </a:pPr>
            <a:r>
              <a:rPr lang="en-US" sz="5820" spc="209">
                <a:solidFill>
                  <a:srgbClr val="FFFFFF"/>
                </a:solidFill>
                <a:latin typeface="Anton"/>
                <a:ea typeface="Anton"/>
                <a:cs typeface="Anton"/>
                <a:sym typeface="Anton"/>
              </a:rPr>
              <a:t>The Southern Hemisphere’s economies are characterized by natural resource richness, agriculture, emerging markets, tourism, and strong reliance on exports. While many countries in the region are still developing, they play a critical role in the global economy through their exports, tourism, and growing industrial sectors.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3E085-01AB-3E98-2FA4-3ECE13EA8F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D4D2CD-802E-721B-DD5A-51C4EF0D6C22}"/>
              </a:ext>
            </a:extLst>
          </p:cNvPr>
          <p:cNvSpPr/>
          <p:nvPr/>
        </p:nvSpPr>
        <p:spPr>
          <a:xfrm>
            <a:off x="0" y="14504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a:extLst>
              <a:ext uri="{FF2B5EF4-FFF2-40B4-BE49-F238E27FC236}">
                <a16:creationId xmlns:a16="http://schemas.microsoft.com/office/drawing/2014/main" id="{7FD21FB6-24C7-C57E-4536-7E09D0250B08}"/>
              </a:ext>
            </a:extLst>
          </p:cNvPr>
          <p:cNvSpPr txBox="1"/>
          <p:nvPr/>
        </p:nvSpPr>
        <p:spPr>
          <a:xfrm>
            <a:off x="723900" y="946662"/>
            <a:ext cx="16840200" cy="9140964"/>
          </a:xfrm>
          <a:prstGeom prst="rect">
            <a:avLst/>
          </a:prstGeom>
        </p:spPr>
        <p:txBody>
          <a:bodyPr wrap="square" lIns="0" tIns="0" rIns="0" bIns="0" rtlCol="0" anchor="t">
            <a:spAutoFit/>
          </a:bodyPr>
          <a:lstStyle/>
          <a:p>
            <a:r>
              <a:rPr lang="en-US" sz="2200" b="1" dirty="0">
                <a:solidFill>
                  <a:schemeClr val="bg1"/>
                </a:solidFill>
                <a:latin typeface="Arial" panose="020B0604020202020204" pitchFamily="34" charset="0"/>
                <a:cs typeface="Arial" panose="020B0604020202020204" pitchFamily="34" charset="0"/>
              </a:rPr>
              <a:t>11. What economic advantage do many Northern Hemisphere countries have over their Southern counterparts?</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Lower population density</a:t>
            </a:r>
          </a:p>
          <a:p>
            <a:r>
              <a:rPr lang="en-US" sz="2200" b="1" dirty="0">
                <a:solidFill>
                  <a:schemeClr val="bg1"/>
                </a:solidFill>
                <a:latin typeface="Arial" panose="020B0604020202020204" pitchFamily="34" charset="0"/>
                <a:cs typeface="Arial" panose="020B0604020202020204" pitchFamily="34" charset="0"/>
              </a:rPr>
              <a:t>B) Access to more arable land</a:t>
            </a:r>
          </a:p>
          <a:p>
            <a:r>
              <a:rPr lang="en-US" sz="2200" b="1" dirty="0">
                <a:solidFill>
                  <a:schemeClr val="bg1"/>
                </a:solidFill>
                <a:latin typeface="Arial" panose="020B0604020202020204" pitchFamily="34" charset="0"/>
                <a:cs typeface="Arial" panose="020B0604020202020204" pitchFamily="34" charset="0"/>
              </a:rPr>
              <a:t>C) Larger and more diversified industrial economies</a:t>
            </a:r>
          </a:p>
          <a:p>
            <a:r>
              <a:rPr lang="en-US" sz="2200" b="1" dirty="0">
                <a:solidFill>
                  <a:schemeClr val="bg1"/>
                </a:solidFill>
                <a:latin typeface="Arial" panose="020B0604020202020204" pitchFamily="34" charset="0"/>
                <a:cs typeface="Arial" panose="020B0604020202020204" pitchFamily="34" charset="0"/>
              </a:rPr>
              <a:t>D) Greater reliance on agriculture</a:t>
            </a:r>
          </a:p>
          <a:p>
            <a:r>
              <a:rPr lang="en-US" sz="2200" b="1" dirty="0">
                <a:solidFill>
                  <a:schemeClr val="bg1"/>
                </a:solidFill>
                <a:latin typeface="Arial" panose="020B0604020202020204" pitchFamily="34" charset="0"/>
                <a:cs typeface="Arial" panose="020B0604020202020204" pitchFamily="34" charset="0"/>
              </a:rPr>
              <a:t>12. Which of the following Northern Hemisphere countries exerts major political influence through the United Nations Security Council?</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India</a:t>
            </a:r>
          </a:p>
          <a:p>
            <a:r>
              <a:rPr lang="en-US" sz="2200" b="1" dirty="0">
                <a:solidFill>
                  <a:schemeClr val="bg1"/>
                </a:solidFill>
                <a:latin typeface="Arial" panose="020B0604020202020204" pitchFamily="34" charset="0"/>
                <a:cs typeface="Arial" panose="020B0604020202020204" pitchFamily="34" charset="0"/>
              </a:rPr>
              <a:t>B) South Africa</a:t>
            </a:r>
          </a:p>
          <a:p>
            <a:r>
              <a:rPr lang="en-US" sz="2200" b="1" dirty="0">
                <a:solidFill>
                  <a:schemeClr val="bg1"/>
                </a:solidFill>
                <a:latin typeface="Arial" panose="020B0604020202020204" pitchFamily="34" charset="0"/>
                <a:cs typeface="Arial" panose="020B0604020202020204" pitchFamily="34" charset="0"/>
              </a:rPr>
              <a:t>C) China</a:t>
            </a:r>
          </a:p>
          <a:p>
            <a:r>
              <a:rPr lang="en-US" sz="2200" b="1" dirty="0">
                <a:solidFill>
                  <a:schemeClr val="bg1"/>
                </a:solidFill>
                <a:latin typeface="Arial" panose="020B0604020202020204" pitchFamily="34" charset="0"/>
                <a:cs typeface="Arial" panose="020B0604020202020204" pitchFamily="34" charset="0"/>
              </a:rPr>
              <a:t>D) Argentina</a:t>
            </a:r>
          </a:p>
          <a:p>
            <a:r>
              <a:rPr lang="en-US" sz="2200" b="1" dirty="0">
                <a:solidFill>
                  <a:schemeClr val="bg1"/>
                </a:solidFill>
                <a:latin typeface="Arial" panose="020B0604020202020204" pitchFamily="34" charset="0"/>
                <a:cs typeface="Arial" panose="020B0604020202020204" pitchFamily="34" charset="0"/>
              </a:rPr>
              <a:t>13. Which region in the Southern Hemisphere has become a major player in global agricultural exports?</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Scandinavia</a:t>
            </a:r>
          </a:p>
          <a:p>
            <a:r>
              <a:rPr lang="en-US" sz="2200" b="1" dirty="0">
                <a:solidFill>
                  <a:schemeClr val="bg1"/>
                </a:solidFill>
                <a:latin typeface="Arial" panose="020B0604020202020204" pitchFamily="34" charset="0"/>
                <a:cs typeface="Arial" panose="020B0604020202020204" pitchFamily="34" charset="0"/>
              </a:rPr>
              <a:t>B) Latin America</a:t>
            </a:r>
          </a:p>
          <a:p>
            <a:r>
              <a:rPr lang="en-US" sz="2200" b="1" dirty="0">
                <a:solidFill>
                  <a:schemeClr val="bg1"/>
                </a:solidFill>
                <a:latin typeface="Arial" panose="020B0604020202020204" pitchFamily="34" charset="0"/>
                <a:cs typeface="Arial" panose="020B0604020202020204" pitchFamily="34" charset="0"/>
              </a:rPr>
              <a:t>C) Eastern Europe</a:t>
            </a:r>
          </a:p>
          <a:p>
            <a:r>
              <a:rPr lang="en-US" sz="2200" b="1" dirty="0">
                <a:solidFill>
                  <a:schemeClr val="bg1"/>
                </a:solidFill>
                <a:latin typeface="Arial" panose="020B0604020202020204" pitchFamily="34" charset="0"/>
                <a:cs typeface="Arial" panose="020B0604020202020204" pitchFamily="34" charset="0"/>
              </a:rPr>
              <a:t>D) Middle East</a:t>
            </a:r>
          </a:p>
          <a:p>
            <a:r>
              <a:rPr lang="en-US" sz="2200" b="1" dirty="0">
                <a:solidFill>
                  <a:schemeClr val="bg1"/>
                </a:solidFill>
                <a:latin typeface="Arial" panose="020B0604020202020204" pitchFamily="34" charset="0"/>
                <a:cs typeface="Arial" panose="020B0604020202020204" pitchFamily="34" charset="0"/>
              </a:rPr>
              <a:t>14. What economic trend is commonly seen in Northern Hemisphere countries?</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Rapid industrial decline and agricultural dominance</a:t>
            </a:r>
          </a:p>
          <a:p>
            <a:r>
              <a:rPr lang="en-US" sz="2200" b="1" dirty="0">
                <a:solidFill>
                  <a:schemeClr val="bg1"/>
                </a:solidFill>
                <a:latin typeface="Arial" panose="020B0604020202020204" pitchFamily="34" charset="0"/>
                <a:cs typeface="Arial" panose="020B0604020202020204" pitchFamily="34" charset="0"/>
              </a:rPr>
              <a:t>B) Higher GDP, advanced infrastructure, and technological leadership</a:t>
            </a:r>
          </a:p>
          <a:p>
            <a:r>
              <a:rPr lang="en-US" sz="2200" b="1" dirty="0">
                <a:solidFill>
                  <a:schemeClr val="bg1"/>
                </a:solidFill>
                <a:latin typeface="Arial" panose="020B0604020202020204" pitchFamily="34" charset="0"/>
                <a:cs typeface="Arial" panose="020B0604020202020204" pitchFamily="34" charset="0"/>
              </a:rPr>
              <a:t>C) Dependence on a single export commodity</a:t>
            </a:r>
          </a:p>
          <a:p>
            <a:r>
              <a:rPr lang="en-US" sz="2200" b="1" dirty="0">
                <a:solidFill>
                  <a:schemeClr val="bg1"/>
                </a:solidFill>
                <a:latin typeface="Arial" panose="020B0604020202020204" pitchFamily="34" charset="0"/>
                <a:cs typeface="Arial" panose="020B0604020202020204" pitchFamily="34" charset="0"/>
              </a:rPr>
              <a:t>D) Greater reliance on foreign aid</a:t>
            </a:r>
          </a:p>
          <a:p>
            <a:r>
              <a:rPr lang="en-US" sz="2200" b="1" dirty="0">
                <a:solidFill>
                  <a:schemeClr val="bg1"/>
                </a:solidFill>
                <a:latin typeface="Arial" panose="020B0604020202020204" pitchFamily="34" charset="0"/>
                <a:cs typeface="Arial" panose="020B0604020202020204" pitchFamily="34" charset="0"/>
              </a:rPr>
              <a:t>15. Which Southern Hemisphere country has experienced significant political influence due to its mineral and energy resources?</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Argentina</a:t>
            </a:r>
          </a:p>
          <a:p>
            <a:pPr marL="457200" indent="-457200">
              <a:buAutoNum type="alphaUcParenR"/>
            </a:pPr>
            <a:r>
              <a:rPr lang="en-US" sz="2200" b="1" dirty="0">
                <a:solidFill>
                  <a:schemeClr val="bg1"/>
                </a:solidFill>
                <a:latin typeface="Arial" panose="020B0604020202020204" pitchFamily="34" charset="0"/>
                <a:cs typeface="Arial" panose="020B0604020202020204" pitchFamily="34" charset="0"/>
              </a:rPr>
              <a:t>B) Australia</a:t>
            </a:r>
          </a:p>
          <a:p>
            <a:r>
              <a:rPr lang="en-US" sz="2200" b="1" dirty="0">
                <a:solidFill>
                  <a:schemeClr val="bg1"/>
                </a:solidFill>
                <a:latin typeface="Arial" panose="020B0604020202020204" pitchFamily="34" charset="0"/>
                <a:cs typeface="Arial" panose="020B0604020202020204" pitchFamily="34" charset="0"/>
              </a:rPr>
              <a:t>C) Botswana</a:t>
            </a:r>
          </a:p>
          <a:p>
            <a:r>
              <a:rPr lang="en-US" sz="2200" b="1" dirty="0">
                <a:solidFill>
                  <a:schemeClr val="bg1"/>
                </a:solidFill>
                <a:latin typeface="Arial" panose="020B0604020202020204" pitchFamily="34" charset="0"/>
                <a:cs typeface="Arial" panose="020B0604020202020204" pitchFamily="34" charset="0"/>
              </a:rPr>
              <a:t>D) Peru</a:t>
            </a:r>
            <a:endParaRPr lang="en-PH" sz="2200" b="1" dirty="0">
              <a:solidFill>
                <a:schemeClr val="bg1"/>
              </a:solidFill>
              <a:latin typeface="Arial" panose="020B0604020202020204" pitchFamily="34" charset="0"/>
              <a:cs typeface="Arial" panose="020B0604020202020204" pitchFamily="34" charset="0"/>
            </a:endParaRPr>
          </a:p>
        </p:txBody>
      </p:sp>
      <p:sp>
        <p:nvSpPr>
          <p:cNvPr id="6" name="TextBox 3">
            <a:extLst>
              <a:ext uri="{FF2B5EF4-FFF2-40B4-BE49-F238E27FC236}">
                <a16:creationId xmlns:a16="http://schemas.microsoft.com/office/drawing/2014/main" id="{9AC20DE0-4DF9-9552-7354-A61D70BD2A64}"/>
              </a:ext>
            </a:extLst>
          </p:cNvPr>
          <p:cNvSpPr txBox="1"/>
          <p:nvPr/>
        </p:nvSpPr>
        <p:spPr>
          <a:xfrm>
            <a:off x="6210300" y="-264271"/>
            <a:ext cx="5867400" cy="957955"/>
          </a:xfrm>
          <a:prstGeom prst="rect">
            <a:avLst/>
          </a:prstGeom>
        </p:spPr>
        <p:txBody>
          <a:bodyPr wrap="square" lIns="0" tIns="0" rIns="0" bIns="0" rtlCol="0" anchor="t">
            <a:spAutoFit/>
          </a:bodyPr>
          <a:lstStyle/>
          <a:p>
            <a:pPr algn="ctr">
              <a:lnSpc>
                <a:spcPts val="9000"/>
              </a:lnSpc>
            </a:pPr>
            <a:r>
              <a:rPr lang="en-US" sz="2400" dirty="0">
                <a:solidFill>
                  <a:srgbClr val="F8F8F8"/>
                </a:solidFill>
                <a:latin typeface="Agrandir"/>
                <a:ea typeface="Agrandir"/>
                <a:cs typeface="Agrandir"/>
                <a:sym typeface="Agrandir"/>
              </a:rPr>
              <a:t>QUIZ NO. 1</a:t>
            </a:r>
          </a:p>
        </p:txBody>
      </p:sp>
    </p:spTree>
    <p:extLst>
      <p:ext uri="{BB962C8B-B14F-4D97-AF65-F5344CB8AC3E}">
        <p14:creationId xmlns:p14="http://schemas.microsoft.com/office/powerpoint/2010/main" val="1403383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2147994" y="4081939"/>
            <a:ext cx="3413119" cy="3067540"/>
          </a:xfrm>
          <a:custGeom>
            <a:avLst/>
            <a:gdLst/>
            <a:ahLst/>
            <a:cxnLst/>
            <a:rect l="l" t="t" r="r" b="b"/>
            <a:pathLst>
              <a:path w="3413119" h="3067540">
                <a:moveTo>
                  <a:pt x="0" y="0"/>
                </a:moveTo>
                <a:lnTo>
                  <a:pt x="3413118" y="0"/>
                </a:lnTo>
                <a:lnTo>
                  <a:pt x="3413118" y="3067541"/>
                </a:lnTo>
                <a:lnTo>
                  <a:pt x="0" y="3067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3854553" y="4210252"/>
            <a:ext cx="12000212" cy="4149721"/>
          </a:xfrm>
          <a:prstGeom prst="rect">
            <a:avLst/>
          </a:prstGeom>
        </p:spPr>
        <p:txBody>
          <a:bodyPr lIns="0" tIns="0" rIns="0" bIns="0" rtlCol="0" anchor="t">
            <a:spAutoFit/>
          </a:bodyPr>
          <a:lstStyle/>
          <a:p>
            <a:pPr algn="ctr">
              <a:lnSpc>
                <a:spcPts val="9999"/>
              </a:lnSpc>
            </a:pPr>
            <a:r>
              <a:rPr lang="en-US" sz="9999" b="1">
                <a:solidFill>
                  <a:srgbClr val="F8F8F8"/>
                </a:solidFill>
                <a:latin typeface="Agrandir Bold"/>
                <a:ea typeface="Agrandir Bold"/>
                <a:cs typeface="Agrandir Bold"/>
                <a:sym typeface="Agrandir Bold"/>
              </a:rPr>
              <a:t>NORTHERN AND SOUTHERN COUNTRIES</a:t>
            </a:r>
          </a:p>
        </p:txBody>
      </p:sp>
      <p:sp>
        <p:nvSpPr>
          <p:cNvPr id="5" name="Freeform 5"/>
          <p:cNvSpPr/>
          <p:nvPr/>
        </p:nvSpPr>
        <p:spPr>
          <a:xfrm rot="981343">
            <a:off x="14705254" y="7404798"/>
            <a:ext cx="3959416" cy="3707004"/>
          </a:xfrm>
          <a:custGeom>
            <a:avLst/>
            <a:gdLst/>
            <a:ahLst/>
            <a:cxnLst/>
            <a:rect l="l" t="t" r="r" b="b"/>
            <a:pathLst>
              <a:path w="3959416" h="3707004">
                <a:moveTo>
                  <a:pt x="0" y="0"/>
                </a:moveTo>
                <a:lnTo>
                  <a:pt x="3959416" y="0"/>
                </a:lnTo>
                <a:lnTo>
                  <a:pt x="3959416" y="3707004"/>
                </a:lnTo>
                <a:lnTo>
                  <a:pt x="0" y="3707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H="1" flipV="1">
            <a:off x="12726888" y="3560056"/>
            <a:ext cx="3413119" cy="3067540"/>
          </a:xfrm>
          <a:custGeom>
            <a:avLst/>
            <a:gdLst/>
            <a:ahLst/>
            <a:cxnLst/>
            <a:rect l="l" t="t" r="r" b="b"/>
            <a:pathLst>
              <a:path w="3413119" h="3067540">
                <a:moveTo>
                  <a:pt x="3413118" y="3067541"/>
                </a:moveTo>
                <a:lnTo>
                  <a:pt x="0" y="3067541"/>
                </a:lnTo>
                <a:lnTo>
                  <a:pt x="0" y="0"/>
                </a:lnTo>
                <a:lnTo>
                  <a:pt x="3413118" y="0"/>
                </a:lnTo>
                <a:lnTo>
                  <a:pt x="3413118" y="306754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288405">
            <a:off x="-544196" y="-495368"/>
            <a:ext cx="3923812" cy="3338807"/>
          </a:xfrm>
          <a:custGeom>
            <a:avLst/>
            <a:gdLst/>
            <a:ahLst/>
            <a:cxnLst/>
            <a:rect l="l" t="t" r="r" b="b"/>
            <a:pathLst>
              <a:path w="3923812" h="3338807">
                <a:moveTo>
                  <a:pt x="0" y="0"/>
                </a:moveTo>
                <a:lnTo>
                  <a:pt x="3923812" y="0"/>
                </a:lnTo>
                <a:lnTo>
                  <a:pt x="3923812" y="3338807"/>
                </a:lnTo>
                <a:lnTo>
                  <a:pt x="0" y="3338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6472765">
            <a:off x="3854744" y="-406460"/>
            <a:ext cx="1786831" cy="2620685"/>
          </a:xfrm>
          <a:custGeom>
            <a:avLst/>
            <a:gdLst/>
            <a:ahLst/>
            <a:cxnLst/>
            <a:rect l="l" t="t" r="r" b="b"/>
            <a:pathLst>
              <a:path w="1786831" h="2620685">
                <a:moveTo>
                  <a:pt x="0" y="0"/>
                </a:moveTo>
                <a:lnTo>
                  <a:pt x="1786831" y="0"/>
                </a:lnTo>
                <a:lnTo>
                  <a:pt x="1786831" y="2620685"/>
                </a:lnTo>
                <a:lnTo>
                  <a:pt x="0" y="26206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276917" y="3308970"/>
            <a:ext cx="9787149" cy="1120774"/>
          </a:xfrm>
          <a:prstGeom prst="rect">
            <a:avLst/>
          </a:prstGeom>
        </p:spPr>
        <p:txBody>
          <a:bodyPr lIns="0" tIns="0" rIns="0" bIns="0" rtlCol="0" anchor="t">
            <a:spAutoFit/>
          </a:bodyPr>
          <a:lstStyle/>
          <a:p>
            <a:pPr algn="l">
              <a:lnSpc>
                <a:spcPts val="6999"/>
              </a:lnSpc>
            </a:pPr>
            <a:r>
              <a:rPr lang="en-US" sz="6999">
                <a:solidFill>
                  <a:srgbClr val="CAEDAB"/>
                </a:solidFill>
                <a:latin typeface="Agrandir"/>
                <a:ea typeface="Agrandir"/>
                <a:cs typeface="Agrandir"/>
                <a:sym typeface="Agrandir"/>
              </a:rPr>
              <a:t>DISPARITIES BETWEEN</a:t>
            </a:r>
          </a:p>
        </p:txBody>
      </p:sp>
      <p:sp>
        <p:nvSpPr>
          <p:cNvPr id="10" name="Freeform 10"/>
          <p:cNvSpPr/>
          <p:nvPr/>
        </p:nvSpPr>
        <p:spPr>
          <a:xfrm rot="-4873975">
            <a:off x="11742342" y="8113087"/>
            <a:ext cx="1937841" cy="2842167"/>
          </a:xfrm>
          <a:custGeom>
            <a:avLst/>
            <a:gdLst/>
            <a:ahLst/>
            <a:cxnLst/>
            <a:rect l="l" t="t" r="r" b="b"/>
            <a:pathLst>
              <a:path w="1937841" h="2842167">
                <a:moveTo>
                  <a:pt x="0" y="0"/>
                </a:moveTo>
                <a:lnTo>
                  <a:pt x="1937841" y="0"/>
                </a:lnTo>
                <a:lnTo>
                  <a:pt x="1937841" y="2842167"/>
                </a:lnTo>
                <a:lnTo>
                  <a:pt x="0" y="2842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3234198" y="-1294275"/>
            <a:ext cx="2832552" cy="2588549"/>
          </a:xfrm>
          <a:custGeom>
            <a:avLst/>
            <a:gdLst/>
            <a:ahLst/>
            <a:cxnLst/>
            <a:rect l="l" t="t" r="r" b="b"/>
            <a:pathLst>
              <a:path w="2832552" h="2588549">
                <a:moveTo>
                  <a:pt x="0" y="0"/>
                </a:moveTo>
                <a:lnTo>
                  <a:pt x="2832551" y="0"/>
                </a:lnTo>
                <a:lnTo>
                  <a:pt x="2832551" y="2588550"/>
                </a:lnTo>
                <a:lnTo>
                  <a:pt x="0" y="2588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543507" y="-689971"/>
            <a:ext cx="2803900" cy="2414053"/>
          </a:xfrm>
          <a:custGeom>
            <a:avLst/>
            <a:gdLst/>
            <a:ahLst/>
            <a:cxnLst/>
            <a:rect l="l" t="t" r="r" b="b"/>
            <a:pathLst>
              <a:path w="2803900" h="2414053">
                <a:moveTo>
                  <a:pt x="0" y="0"/>
                </a:moveTo>
                <a:lnTo>
                  <a:pt x="2803900" y="0"/>
                </a:lnTo>
                <a:lnTo>
                  <a:pt x="2803900" y="2414053"/>
                </a:lnTo>
                <a:lnTo>
                  <a:pt x="0" y="2414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7259300" y="5033991"/>
            <a:ext cx="2138114" cy="2604359"/>
          </a:xfrm>
          <a:custGeom>
            <a:avLst/>
            <a:gdLst/>
            <a:ahLst/>
            <a:cxnLst/>
            <a:rect l="l" t="t" r="r" b="b"/>
            <a:pathLst>
              <a:path w="2138114" h="2604359">
                <a:moveTo>
                  <a:pt x="0" y="0"/>
                </a:moveTo>
                <a:lnTo>
                  <a:pt x="2138114" y="0"/>
                </a:lnTo>
                <a:lnTo>
                  <a:pt x="2138114" y="2604359"/>
                </a:lnTo>
                <a:lnTo>
                  <a:pt x="0" y="2604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2030548" y="-1293994"/>
            <a:ext cx="2465343" cy="2588269"/>
          </a:xfrm>
          <a:custGeom>
            <a:avLst/>
            <a:gdLst/>
            <a:ahLst/>
            <a:cxnLst/>
            <a:rect l="l" t="t" r="r" b="b"/>
            <a:pathLst>
              <a:path w="2465343" h="2588269">
                <a:moveTo>
                  <a:pt x="0" y="0"/>
                </a:moveTo>
                <a:lnTo>
                  <a:pt x="2465343" y="0"/>
                </a:lnTo>
                <a:lnTo>
                  <a:pt x="2465343" y="2588269"/>
                </a:lnTo>
                <a:lnTo>
                  <a:pt x="0" y="2588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592203" y="8606204"/>
            <a:ext cx="2417143" cy="2315806"/>
          </a:xfrm>
          <a:custGeom>
            <a:avLst/>
            <a:gdLst/>
            <a:ahLst/>
            <a:cxnLst/>
            <a:rect l="l" t="t" r="r" b="b"/>
            <a:pathLst>
              <a:path w="2417143" h="2315806">
                <a:moveTo>
                  <a:pt x="0" y="0"/>
                </a:moveTo>
                <a:lnTo>
                  <a:pt x="2417143" y="0"/>
                </a:lnTo>
                <a:lnTo>
                  <a:pt x="2417143" y="2315806"/>
                </a:lnTo>
                <a:lnTo>
                  <a:pt x="0" y="231580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036878" y="3225785"/>
            <a:ext cx="3065578" cy="2711086"/>
          </a:xfrm>
          <a:custGeom>
            <a:avLst/>
            <a:gdLst/>
            <a:ahLst/>
            <a:cxnLst/>
            <a:rect l="l" t="t" r="r" b="b"/>
            <a:pathLst>
              <a:path w="3065578" h="2711086">
                <a:moveTo>
                  <a:pt x="0" y="0"/>
                </a:moveTo>
                <a:lnTo>
                  <a:pt x="3065578" y="0"/>
                </a:lnTo>
                <a:lnTo>
                  <a:pt x="3065578" y="2711085"/>
                </a:lnTo>
                <a:lnTo>
                  <a:pt x="0" y="27110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916995" y="7638350"/>
            <a:ext cx="2882762" cy="3283660"/>
          </a:xfrm>
          <a:custGeom>
            <a:avLst/>
            <a:gdLst/>
            <a:ahLst/>
            <a:cxnLst/>
            <a:rect l="l" t="t" r="r" b="b"/>
            <a:pathLst>
              <a:path w="2882762" h="3283660">
                <a:moveTo>
                  <a:pt x="0" y="0"/>
                </a:moveTo>
                <a:lnTo>
                  <a:pt x="2882761" y="0"/>
                </a:lnTo>
                <a:lnTo>
                  <a:pt x="2882761" y="3283660"/>
                </a:lnTo>
                <a:lnTo>
                  <a:pt x="0" y="328366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0" name="Freeform 10"/>
          <p:cNvSpPr/>
          <p:nvPr/>
        </p:nvSpPr>
        <p:spPr>
          <a:xfrm>
            <a:off x="16858779" y="8450325"/>
            <a:ext cx="2163234" cy="3572134"/>
          </a:xfrm>
          <a:custGeom>
            <a:avLst/>
            <a:gdLst/>
            <a:ahLst/>
            <a:cxnLst/>
            <a:rect l="l" t="t" r="r" b="b"/>
            <a:pathLst>
              <a:path w="2163234" h="3572134">
                <a:moveTo>
                  <a:pt x="0" y="0"/>
                </a:moveTo>
                <a:lnTo>
                  <a:pt x="2163234" y="0"/>
                </a:lnTo>
                <a:lnTo>
                  <a:pt x="2163234" y="3572134"/>
                </a:lnTo>
                <a:lnTo>
                  <a:pt x="0" y="357213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1" name="Freeform 11"/>
          <p:cNvSpPr/>
          <p:nvPr/>
        </p:nvSpPr>
        <p:spPr>
          <a:xfrm>
            <a:off x="-916995" y="-689971"/>
            <a:ext cx="2379176" cy="3224668"/>
          </a:xfrm>
          <a:custGeom>
            <a:avLst/>
            <a:gdLst/>
            <a:ahLst/>
            <a:cxnLst/>
            <a:rect l="l" t="t" r="r" b="b"/>
            <a:pathLst>
              <a:path w="2379176" h="3224668">
                <a:moveTo>
                  <a:pt x="0" y="0"/>
                </a:moveTo>
                <a:lnTo>
                  <a:pt x="2379175" y="0"/>
                </a:lnTo>
                <a:lnTo>
                  <a:pt x="2379175" y="3224668"/>
                </a:lnTo>
                <a:lnTo>
                  <a:pt x="0" y="322466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2" name="Freeform 12"/>
          <p:cNvSpPr/>
          <p:nvPr/>
        </p:nvSpPr>
        <p:spPr>
          <a:xfrm>
            <a:off x="13892554" y="9046259"/>
            <a:ext cx="2647404" cy="2079468"/>
          </a:xfrm>
          <a:custGeom>
            <a:avLst/>
            <a:gdLst/>
            <a:ahLst/>
            <a:cxnLst/>
            <a:rect l="l" t="t" r="r" b="b"/>
            <a:pathLst>
              <a:path w="2647404" h="2079468">
                <a:moveTo>
                  <a:pt x="0" y="0"/>
                </a:moveTo>
                <a:lnTo>
                  <a:pt x="2647404" y="0"/>
                </a:lnTo>
                <a:lnTo>
                  <a:pt x="2647404" y="2079468"/>
                </a:lnTo>
                <a:lnTo>
                  <a:pt x="0" y="2079468"/>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a:off x="17579615" y="2049544"/>
            <a:ext cx="1442398" cy="2352482"/>
          </a:xfrm>
          <a:custGeom>
            <a:avLst/>
            <a:gdLst/>
            <a:ahLst/>
            <a:cxnLst/>
            <a:rect l="l" t="t" r="r" b="b"/>
            <a:pathLst>
              <a:path w="1442398" h="2352482">
                <a:moveTo>
                  <a:pt x="0" y="0"/>
                </a:moveTo>
                <a:lnTo>
                  <a:pt x="1442398" y="0"/>
                </a:lnTo>
                <a:lnTo>
                  <a:pt x="1442398" y="2352482"/>
                </a:lnTo>
                <a:lnTo>
                  <a:pt x="0" y="235248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2032490">
            <a:off x="5423388" y="-1980819"/>
            <a:ext cx="4703437" cy="4114800"/>
          </a:xfrm>
          <a:custGeom>
            <a:avLst/>
            <a:gdLst/>
            <a:ahLst/>
            <a:cxnLst/>
            <a:rect l="l" t="t" r="r" b="b"/>
            <a:pathLst>
              <a:path w="4703437" h="4114800">
                <a:moveTo>
                  <a:pt x="0" y="0"/>
                </a:moveTo>
                <a:lnTo>
                  <a:pt x="4703438" y="0"/>
                </a:lnTo>
                <a:lnTo>
                  <a:pt x="4703438"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5" name="Freeform 15"/>
          <p:cNvSpPr/>
          <p:nvPr/>
        </p:nvSpPr>
        <p:spPr>
          <a:xfrm>
            <a:off x="8501928" y="8884186"/>
            <a:ext cx="4302387" cy="4075647"/>
          </a:xfrm>
          <a:custGeom>
            <a:avLst/>
            <a:gdLst/>
            <a:ahLst/>
            <a:cxnLst/>
            <a:rect l="l" t="t" r="r" b="b"/>
            <a:pathLst>
              <a:path w="4302387" h="4075647">
                <a:moveTo>
                  <a:pt x="0" y="0"/>
                </a:moveTo>
                <a:lnTo>
                  <a:pt x="4302387" y="0"/>
                </a:lnTo>
                <a:lnTo>
                  <a:pt x="4302387" y="4075647"/>
                </a:lnTo>
                <a:lnTo>
                  <a:pt x="0" y="407564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6" name="TextBox 16"/>
          <p:cNvSpPr txBox="1"/>
          <p:nvPr/>
        </p:nvSpPr>
        <p:spPr>
          <a:xfrm>
            <a:off x="1462180" y="2439447"/>
            <a:ext cx="15077778" cy="5819902"/>
          </a:xfrm>
          <a:prstGeom prst="rect">
            <a:avLst/>
          </a:prstGeom>
        </p:spPr>
        <p:txBody>
          <a:bodyPr lIns="0" tIns="0" rIns="0" bIns="0" rtlCol="0" anchor="t">
            <a:spAutoFit/>
          </a:bodyPr>
          <a:lstStyle/>
          <a:p>
            <a:pPr marL="0" lvl="0" indent="0" algn="just">
              <a:lnSpc>
                <a:spcPts val="5563"/>
              </a:lnSpc>
              <a:spcBef>
                <a:spcPct val="0"/>
              </a:spcBef>
            </a:pPr>
            <a:r>
              <a:rPr lang="en-US" sz="5199" b="1" spc="-181">
                <a:solidFill>
                  <a:srgbClr val="093D31"/>
                </a:solidFill>
                <a:latin typeface="Agrandir Bold"/>
                <a:ea typeface="Agrandir Bold"/>
                <a:cs typeface="Agrandir Bold"/>
                <a:sym typeface="Agrandir Bold"/>
              </a:rPr>
              <a:t>The disparities between </a:t>
            </a:r>
            <a:r>
              <a:rPr lang="en-US" sz="5199" b="1" spc="-181">
                <a:solidFill>
                  <a:srgbClr val="D11E25"/>
                </a:solidFill>
                <a:latin typeface="Agrandir Bold"/>
                <a:ea typeface="Agrandir Bold"/>
                <a:cs typeface="Agrandir Bold"/>
                <a:sym typeface="Agrandir Bold"/>
              </a:rPr>
              <a:t>Northern and Southern</a:t>
            </a:r>
            <a:r>
              <a:rPr lang="en-US" sz="5199" b="1" spc="-181">
                <a:solidFill>
                  <a:srgbClr val="093D31"/>
                </a:solidFill>
                <a:latin typeface="Agrandir Bold"/>
                <a:ea typeface="Agrandir Bold"/>
                <a:cs typeface="Agrandir Bold"/>
                <a:sym typeface="Agrandir Bold"/>
              </a:rPr>
              <a:t> countries are substantial, particularly in terms of </a:t>
            </a:r>
            <a:r>
              <a:rPr lang="en-US" sz="5199" b="1" spc="-181">
                <a:solidFill>
                  <a:srgbClr val="D11E25"/>
                </a:solidFill>
                <a:latin typeface="Agrandir Bold"/>
                <a:ea typeface="Agrandir Bold"/>
                <a:cs typeface="Agrandir Bold"/>
                <a:sym typeface="Agrandir Bold"/>
              </a:rPr>
              <a:t>economy and politics</a:t>
            </a:r>
            <a:r>
              <a:rPr lang="en-US" sz="5199" b="1" spc="-181">
                <a:solidFill>
                  <a:srgbClr val="093D31"/>
                </a:solidFill>
                <a:latin typeface="Agrandir Bold"/>
                <a:ea typeface="Agrandir Bold"/>
                <a:cs typeface="Agrandir Bold"/>
                <a:sym typeface="Agrandir Bold"/>
              </a:rPr>
              <a:t>. These differences arise from historical, social, and geographical factors, which have shaped the development trajectories of countries in these hemispheres. Here's a brief discussion with five concrete examples for both economic and political disparities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32347" y="406394"/>
            <a:ext cx="17223306" cy="9578988"/>
          </a:xfrm>
          <a:prstGeom prst="rect">
            <a:avLst/>
          </a:prstGeom>
        </p:spPr>
        <p:txBody>
          <a:bodyPr lIns="0" tIns="0" rIns="0" bIns="0" rtlCol="0" anchor="t">
            <a:spAutoFit/>
          </a:bodyPr>
          <a:lstStyle/>
          <a:p>
            <a:pPr algn="just">
              <a:lnSpc>
                <a:spcPts val="5500"/>
              </a:lnSpc>
              <a:spcBef>
                <a:spcPct val="0"/>
              </a:spcBef>
            </a:pPr>
            <a:r>
              <a:rPr lang="en-US" sz="5500" spc="588">
                <a:solidFill>
                  <a:srgbClr val="D11E25"/>
                </a:solidFill>
                <a:latin typeface="Anton"/>
                <a:ea typeface="Anton"/>
                <a:cs typeface="Anton"/>
                <a:sym typeface="Anton"/>
              </a:rPr>
              <a:t>                      ECONOMIC DISPARITIES</a:t>
            </a:r>
          </a:p>
          <a:p>
            <a:pPr algn="just">
              <a:lnSpc>
                <a:spcPts val="5500"/>
              </a:lnSpc>
              <a:spcBef>
                <a:spcPct val="0"/>
              </a:spcBef>
            </a:pPr>
            <a:r>
              <a:rPr lang="en-US" sz="5500" spc="588">
                <a:solidFill>
                  <a:srgbClr val="AC11C1"/>
                </a:solidFill>
                <a:latin typeface="Anton"/>
                <a:ea typeface="Anton"/>
                <a:cs typeface="Anton"/>
                <a:sym typeface="Anton"/>
              </a:rPr>
              <a:t>INCOME LEVELS</a:t>
            </a:r>
          </a:p>
          <a:p>
            <a:pPr algn="just">
              <a:lnSpc>
                <a:spcPts val="5200"/>
              </a:lnSpc>
              <a:spcBef>
                <a:spcPct val="0"/>
              </a:spcBef>
            </a:pPr>
            <a:r>
              <a:rPr lang="en-US" sz="5200" spc="556">
                <a:solidFill>
                  <a:srgbClr val="000000"/>
                </a:solidFill>
                <a:latin typeface="Anton"/>
                <a:ea typeface="Anton"/>
                <a:cs typeface="Anton"/>
                <a:sym typeface="Anton"/>
              </a:rPr>
              <a:t>  NORTHERN COUNTRIES GENERALLY HAVE HIGHER INCOME LEVELS AND MORE ADVANCED ECONOMIES, WHILE SOUTHERN COUNTRIES TEND TO HAVE LOWER INCOME LEVELS AND ECONOMIES THAT ARE STILL DEVELOPING OR DEPENDENT ON A FEW INDUSTRIES.</a:t>
            </a:r>
          </a:p>
          <a:p>
            <a:pPr algn="just">
              <a:lnSpc>
                <a:spcPts val="5500"/>
              </a:lnSpc>
              <a:spcBef>
                <a:spcPct val="0"/>
              </a:spcBef>
            </a:pPr>
            <a:endParaRPr lang="en-US" sz="5200" spc="556">
              <a:solidFill>
                <a:srgbClr val="000000"/>
              </a:solidFill>
              <a:latin typeface="Anton"/>
              <a:ea typeface="Anton"/>
              <a:cs typeface="Anton"/>
              <a:sym typeface="Anton"/>
            </a:endParaRPr>
          </a:p>
          <a:p>
            <a:pPr algn="just">
              <a:lnSpc>
                <a:spcPts val="5500"/>
              </a:lnSpc>
              <a:spcBef>
                <a:spcPct val="0"/>
              </a:spcBef>
            </a:pPr>
            <a:r>
              <a:rPr lang="en-US" sz="5500" spc="588">
                <a:solidFill>
                  <a:srgbClr val="8C52FF"/>
                </a:solidFill>
                <a:latin typeface="Anton"/>
                <a:ea typeface="Anton"/>
                <a:cs typeface="Anton"/>
                <a:sym typeface="Anton"/>
              </a:rPr>
              <a:t>EXAMPLE:</a:t>
            </a:r>
            <a:r>
              <a:rPr lang="en-US" sz="5500" spc="588">
                <a:solidFill>
                  <a:srgbClr val="000000"/>
                </a:solidFill>
                <a:latin typeface="Anton"/>
                <a:ea typeface="Anton"/>
                <a:cs typeface="Anton"/>
                <a:sym typeface="Anton"/>
              </a:rPr>
              <a:t> THE UNITED STATES (NORTHERN HEMISPHERE) HAS A GDP PER CAPITA OF OVER $70,000, WHILE MOZAMBIQUE (SOUTHERN HEMISPHERE) HAS A GDP PER CAPITA OF AROUND $500, REFLECTING SIGNIFICANT ECONOMIC DISPARITIES.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45269" y="497123"/>
            <a:ext cx="16997462" cy="9111614"/>
          </a:xfrm>
          <a:prstGeom prst="rect">
            <a:avLst/>
          </a:prstGeom>
        </p:spPr>
        <p:txBody>
          <a:bodyPr lIns="0" tIns="0" rIns="0" bIns="0" rtlCol="0" anchor="t">
            <a:spAutoFit/>
          </a:bodyPr>
          <a:lstStyle/>
          <a:p>
            <a:pPr algn="just">
              <a:lnSpc>
                <a:spcPts val="5099"/>
              </a:lnSpc>
              <a:spcBef>
                <a:spcPct val="0"/>
              </a:spcBef>
            </a:pPr>
            <a:r>
              <a:rPr lang="en-US" sz="5099" b="1">
                <a:solidFill>
                  <a:srgbClr val="000000"/>
                </a:solidFill>
                <a:latin typeface="Agrandir Bold"/>
                <a:ea typeface="Agrandir Bold"/>
                <a:cs typeface="Agrandir Bold"/>
                <a:sym typeface="Agrandir Bold"/>
              </a:rPr>
              <a:t>         </a:t>
            </a:r>
            <a:r>
              <a:rPr lang="en-US" sz="5099" b="1">
                <a:solidFill>
                  <a:srgbClr val="ED1F2A"/>
                </a:solidFill>
                <a:latin typeface="Agrandir Bold"/>
                <a:ea typeface="Agrandir Bold"/>
                <a:cs typeface="Agrandir Bold"/>
                <a:sym typeface="Agrandir Bold"/>
              </a:rPr>
              <a:t> INDUSTRIALIZATION AND INFRASTRUCTURE</a:t>
            </a:r>
          </a:p>
          <a:p>
            <a:pPr algn="just">
              <a:lnSpc>
                <a:spcPts val="5099"/>
              </a:lnSpc>
              <a:spcBef>
                <a:spcPct val="0"/>
              </a:spcBef>
            </a:pPr>
            <a:endParaRPr lang="en-US" sz="5099" b="1">
              <a:solidFill>
                <a:srgbClr val="ED1F2A"/>
              </a:solidFill>
              <a:latin typeface="Agrandir Bold"/>
              <a:ea typeface="Agrandir Bold"/>
              <a:cs typeface="Agrandir Bold"/>
              <a:sym typeface="Agrandir Bold"/>
            </a:endParaRPr>
          </a:p>
          <a:p>
            <a:pPr algn="just">
              <a:lnSpc>
                <a:spcPts val="5099"/>
              </a:lnSpc>
              <a:spcBef>
                <a:spcPct val="0"/>
              </a:spcBef>
            </a:pPr>
            <a:r>
              <a:rPr lang="en-US" sz="5099" b="1">
                <a:solidFill>
                  <a:srgbClr val="000000"/>
                </a:solidFill>
                <a:latin typeface="Agrandir Bold"/>
                <a:ea typeface="Agrandir Bold"/>
                <a:cs typeface="Agrandir Bold"/>
                <a:sym typeface="Agrandir Bold"/>
              </a:rPr>
              <a:t>NORTHERN COUNTRIES ARE MORE INDUSTRIALIZED WITH BETTER-DEVELOPED INFRASTRUCTURE, WHILE MANY SOUTHERN COUNTRIES STILL RELY ON AGRICULTURE OR PRIMARY INDUSTRIES.</a:t>
            </a:r>
          </a:p>
          <a:p>
            <a:pPr algn="just">
              <a:lnSpc>
                <a:spcPts val="5099"/>
              </a:lnSpc>
              <a:spcBef>
                <a:spcPct val="0"/>
              </a:spcBef>
            </a:pPr>
            <a:endParaRPr lang="en-US" sz="5099" b="1">
              <a:solidFill>
                <a:srgbClr val="000000"/>
              </a:solidFill>
              <a:latin typeface="Agrandir Bold"/>
              <a:ea typeface="Agrandir Bold"/>
              <a:cs typeface="Agrandir Bold"/>
              <a:sym typeface="Agrandir Bold"/>
            </a:endParaRPr>
          </a:p>
          <a:p>
            <a:pPr algn="just">
              <a:lnSpc>
                <a:spcPts val="5099"/>
              </a:lnSpc>
              <a:spcBef>
                <a:spcPct val="0"/>
              </a:spcBef>
            </a:pPr>
            <a:r>
              <a:rPr lang="en-US" sz="5099" b="1">
                <a:solidFill>
                  <a:srgbClr val="AC11C1"/>
                </a:solidFill>
                <a:latin typeface="Agrandir Bold"/>
                <a:ea typeface="Agrandir Bold"/>
                <a:cs typeface="Agrandir Bold"/>
                <a:sym typeface="Agrandir Bold"/>
              </a:rPr>
              <a:t>EXAMPLE:</a:t>
            </a:r>
            <a:r>
              <a:rPr lang="en-US" sz="5099" b="1">
                <a:solidFill>
                  <a:srgbClr val="000000"/>
                </a:solidFill>
                <a:latin typeface="Agrandir Bold"/>
                <a:ea typeface="Agrandir Bold"/>
                <a:cs typeface="Agrandir Bold"/>
                <a:sym typeface="Agrandir Bold"/>
              </a:rPr>
              <a:t> GERMANY, A HIGHLY INDUSTRIALIZED ECONOMY, LEADS IN MANUFACTURING AND TECHNOLOGY, WHEREAS ETHIOPIA'S ECONOMY IS LARGELY DEPENDENT ON AGRICULTURE, WITH LIMITED INDUSTRIALIZATION AND INFRASTRUCTURE DEVELOPMENT.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13006" y="506648"/>
            <a:ext cx="17061989" cy="9015729"/>
          </a:xfrm>
          <a:prstGeom prst="rect">
            <a:avLst/>
          </a:prstGeom>
        </p:spPr>
        <p:txBody>
          <a:bodyPr lIns="0" tIns="0" rIns="0" bIns="0" rtlCol="0" anchor="t">
            <a:spAutoFit/>
          </a:bodyPr>
          <a:lstStyle/>
          <a:p>
            <a:pPr algn="ctr">
              <a:lnSpc>
                <a:spcPts val="4699"/>
              </a:lnSpc>
              <a:spcBef>
                <a:spcPct val="0"/>
              </a:spcBef>
            </a:pPr>
            <a:r>
              <a:rPr lang="en-US" sz="4699" b="1">
                <a:solidFill>
                  <a:srgbClr val="B50C0C"/>
                </a:solidFill>
                <a:latin typeface="Agrandir Bold"/>
                <a:ea typeface="Agrandir Bold"/>
                <a:cs typeface="Agrandir Bold"/>
                <a:sym typeface="Agrandir Bold"/>
              </a:rPr>
              <a:t>ACCESS TO TECHNOLOGY AND INNOVATION</a:t>
            </a:r>
          </a:p>
          <a:p>
            <a:pPr algn="just">
              <a:lnSpc>
                <a:spcPts val="4699"/>
              </a:lnSpc>
              <a:spcBef>
                <a:spcPct val="0"/>
              </a:spcBef>
            </a:pPr>
            <a:endParaRPr lang="en-US" sz="4699" b="1">
              <a:solidFill>
                <a:srgbClr val="B50C0C"/>
              </a:solidFill>
              <a:latin typeface="Agrandir Bold"/>
              <a:ea typeface="Agrandir Bold"/>
              <a:cs typeface="Agrandir Bold"/>
              <a:sym typeface="Agrandir Bold"/>
            </a:endParaRPr>
          </a:p>
          <a:p>
            <a:pPr algn="just">
              <a:lnSpc>
                <a:spcPts val="4699"/>
              </a:lnSpc>
              <a:spcBef>
                <a:spcPct val="0"/>
              </a:spcBef>
            </a:pPr>
            <a:r>
              <a:rPr lang="en-US" sz="4699" b="1">
                <a:solidFill>
                  <a:srgbClr val="000000"/>
                </a:solidFill>
                <a:latin typeface="Agrandir Bold"/>
                <a:ea typeface="Agrandir Bold"/>
                <a:cs typeface="Agrandir Bold"/>
                <a:sym typeface="Agrandir Bold"/>
              </a:rPr>
              <a:t>NORTHERN COUNTRIES ARE AT THE FOREFRONT OF TECHNOLOGICAL INNOVATION, WHILE MANY SOUTHERN COUNTRIES STRUGGLE WITH ACCESS TO MODERN TECHNOLOGY, WHICH AFFECTS PRODUCTIVITY AND ECONOMIC GROWTH.</a:t>
            </a:r>
          </a:p>
          <a:p>
            <a:pPr algn="just">
              <a:lnSpc>
                <a:spcPts val="4699"/>
              </a:lnSpc>
              <a:spcBef>
                <a:spcPct val="0"/>
              </a:spcBef>
            </a:pPr>
            <a:endParaRPr lang="en-US" sz="4699" b="1">
              <a:solidFill>
                <a:srgbClr val="000000"/>
              </a:solidFill>
              <a:latin typeface="Agrandir Bold"/>
              <a:ea typeface="Agrandir Bold"/>
              <a:cs typeface="Agrandir Bold"/>
              <a:sym typeface="Agrandir Bold"/>
            </a:endParaRPr>
          </a:p>
          <a:p>
            <a:pPr algn="just">
              <a:lnSpc>
                <a:spcPts val="4699"/>
              </a:lnSpc>
              <a:spcBef>
                <a:spcPct val="0"/>
              </a:spcBef>
            </a:pPr>
            <a:r>
              <a:rPr lang="en-US" sz="4699" b="1">
                <a:solidFill>
                  <a:srgbClr val="AC11C1"/>
                </a:solidFill>
                <a:latin typeface="Agrandir Bold"/>
                <a:ea typeface="Agrandir Bold"/>
                <a:cs typeface="Agrandir Bold"/>
                <a:sym typeface="Agrandir Bold"/>
              </a:rPr>
              <a:t>EXAMPLE:</a:t>
            </a:r>
            <a:r>
              <a:rPr lang="en-US" sz="4699" b="1">
                <a:solidFill>
                  <a:srgbClr val="000000"/>
                </a:solidFill>
                <a:latin typeface="Agrandir Bold"/>
                <a:ea typeface="Agrandir Bold"/>
                <a:cs typeface="Agrandir Bold"/>
                <a:sym typeface="Agrandir Bold"/>
              </a:rPr>
              <a:t> THE UNITED STATES AND SOUTH KOREA (NORTHERN HEMISPHERE) ARE GLOBAL LEADERS IN TECHNOLOGY, WITH SILICON VALLEY AND SAMSUNG, RESPECTIVELY, SHAPING GLOBAL INNOVATION. IN CONTRAST, ZIMBABWE IN THE SOUTHERN HEMISPHERE HAS LIMITED ACCESS TO TECHNOLOGY, HAMPERING ITS ECONOMIC PROGRESS.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544748" y="635000"/>
            <a:ext cx="16452714" cy="8870314"/>
          </a:xfrm>
          <a:prstGeom prst="rect">
            <a:avLst/>
          </a:prstGeom>
        </p:spPr>
        <p:txBody>
          <a:bodyPr lIns="0" tIns="0" rIns="0" bIns="0" rtlCol="0" anchor="t">
            <a:spAutoFit/>
          </a:bodyPr>
          <a:lstStyle/>
          <a:p>
            <a:pPr algn="just">
              <a:lnSpc>
                <a:spcPts val="4599"/>
              </a:lnSpc>
              <a:spcBef>
                <a:spcPct val="0"/>
              </a:spcBef>
            </a:pPr>
            <a:r>
              <a:rPr lang="en-US" sz="4599" b="1">
                <a:solidFill>
                  <a:srgbClr val="000000"/>
                </a:solidFill>
                <a:latin typeface="Agrandir Bold"/>
                <a:ea typeface="Agrandir Bold"/>
                <a:cs typeface="Agrandir Bold"/>
                <a:sym typeface="Agrandir Bold"/>
              </a:rPr>
              <a:t>                                      </a:t>
            </a:r>
            <a:r>
              <a:rPr lang="en-US" sz="4599" b="1">
                <a:solidFill>
                  <a:srgbClr val="B50C0C"/>
                </a:solidFill>
                <a:latin typeface="Agrandir Bold"/>
                <a:ea typeface="Agrandir Bold"/>
                <a:cs typeface="Agrandir Bold"/>
                <a:sym typeface="Agrandir Bold"/>
              </a:rPr>
              <a:t>TRADE AND MARKET ACCESS</a:t>
            </a:r>
          </a:p>
          <a:p>
            <a:pPr algn="just">
              <a:lnSpc>
                <a:spcPts val="4599"/>
              </a:lnSpc>
              <a:spcBef>
                <a:spcPct val="0"/>
              </a:spcBef>
            </a:pPr>
            <a:endParaRPr lang="en-US" sz="4599" b="1">
              <a:solidFill>
                <a:srgbClr val="B50C0C"/>
              </a:solidFill>
              <a:latin typeface="Agrandir Bold"/>
              <a:ea typeface="Agrandir Bold"/>
              <a:cs typeface="Agrandir Bold"/>
              <a:sym typeface="Agrandir Bold"/>
            </a:endParaRPr>
          </a:p>
          <a:p>
            <a:pPr algn="just">
              <a:lnSpc>
                <a:spcPts val="4599"/>
              </a:lnSpc>
              <a:spcBef>
                <a:spcPct val="0"/>
              </a:spcBef>
            </a:pPr>
            <a:r>
              <a:rPr lang="en-US" sz="4599" b="1">
                <a:solidFill>
                  <a:srgbClr val="000000"/>
                </a:solidFill>
                <a:latin typeface="Agrandir Bold"/>
                <a:ea typeface="Agrandir Bold"/>
                <a:cs typeface="Agrandir Bold"/>
                <a:sym typeface="Agrandir Bold"/>
              </a:rPr>
              <a:t>NORTHERN COUNTRIES GENERALLY HAVE MORE ACCESS TO GLOBAL MARKETS, PARTICIPATE IN TRADE AGREEMENTS, AND HAVE DIVERSIFIED ECONOMIES, WHEREAS SOUTHERN COUNTRIES ARE OFTEN MORE DEPENDENT ON RAW MATERIAL EXPORTS AND VULNERABLE TO COMMODITY PRICE FLUCTUATIONS.</a:t>
            </a:r>
          </a:p>
          <a:p>
            <a:pPr algn="just">
              <a:lnSpc>
                <a:spcPts val="4599"/>
              </a:lnSpc>
              <a:spcBef>
                <a:spcPct val="0"/>
              </a:spcBef>
            </a:pPr>
            <a:endParaRPr lang="en-US" sz="4599" b="1">
              <a:solidFill>
                <a:srgbClr val="000000"/>
              </a:solidFill>
              <a:latin typeface="Agrandir Bold"/>
              <a:ea typeface="Agrandir Bold"/>
              <a:cs typeface="Agrandir Bold"/>
              <a:sym typeface="Agrandir Bold"/>
            </a:endParaRPr>
          </a:p>
          <a:p>
            <a:pPr algn="just">
              <a:lnSpc>
                <a:spcPts val="4599"/>
              </a:lnSpc>
              <a:spcBef>
                <a:spcPct val="0"/>
              </a:spcBef>
            </a:pPr>
            <a:r>
              <a:rPr lang="en-US" sz="4599" b="1">
                <a:solidFill>
                  <a:srgbClr val="AC11C1"/>
                </a:solidFill>
                <a:latin typeface="Agrandir Bold"/>
                <a:ea typeface="Agrandir Bold"/>
                <a:cs typeface="Agrandir Bold"/>
                <a:sym typeface="Agrandir Bold"/>
              </a:rPr>
              <a:t>EXAMPLE:</a:t>
            </a:r>
            <a:r>
              <a:rPr lang="en-US" sz="4599" b="1">
                <a:solidFill>
                  <a:srgbClr val="000000"/>
                </a:solidFill>
                <a:latin typeface="Agrandir Bold"/>
                <a:ea typeface="Agrandir Bold"/>
                <a:cs typeface="Agrandir Bold"/>
                <a:sym typeface="Agrandir Bold"/>
              </a:rPr>
              <a:t> CHINA (NORTHERN HEMISPHERE) HAS BECOME THE "FACTORY OF THE WORLD," WHILE CHILE (SOUTHERN HEMISPHERE) IS HEAVILY DEPENDENT ON COPPER EXPORTS, MAKING ITS ECONOMY VULNERABLE TO GLOBAL COMMODITY PRICE CHANGES.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45269" y="635000"/>
            <a:ext cx="16997462" cy="9015729"/>
          </a:xfrm>
          <a:prstGeom prst="rect">
            <a:avLst/>
          </a:prstGeom>
        </p:spPr>
        <p:txBody>
          <a:bodyPr lIns="0" tIns="0" rIns="0" bIns="0" rtlCol="0" anchor="t">
            <a:spAutoFit/>
          </a:bodyPr>
          <a:lstStyle/>
          <a:p>
            <a:pPr algn="just">
              <a:lnSpc>
                <a:spcPts val="4699"/>
              </a:lnSpc>
              <a:spcBef>
                <a:spcPct val="0"/>
              </a:spcBef>
            </a:pPr>
            <a:r>
              <a:rPr lang="en-US" sz="4699" b="1">
                <a:solidFill>
                  <a:srgbClr val="000000"/>
                </a:solidFill>
                <a:latin typeface="Agrandir Bold"/>
                <a:ea typeface="Agrandir Bold"/>
                <a:cs typeface="Agrandir Bold"/>
                <a:sym typeface="Agrandir Bold"/>
              </a:rPr>
              <a:t>                                        </a:t>
            </a:r>
            <a:r>
              <a:rPr lang="en-US" sz="4699" b="1">
                <a:solidFill>
                  <a:srgbClr val="B50C0C"/>
                </a:solidFill>
                <a:latin typeface="Agrandir Bold"/>
                <a:ea typeface="Agrandir Bold"/>
                <a:cs typeface="Agrandir Bold"/>
                <a:sym typeface="Agrandir Bold"/>
              </a:rPr>
              <a:t> WEALTH DISTRIBUTION</a:t>
            </a:r>
          </a:p>
          <a:p>
            <a:pPr algn="just">
              <a:lnSpc>
                <a:spcPts val="4699"/>
              </a:lnSpc>
              <a:spcBef>
                <a:spcPct val="0"/>
              </a:spcBef>
            </a:pPr>
            <a:endParaRPr lang="en-US" sz="4699" b="1">
              <a:solidFill>
                <a:srgbClr val="B50C0C"/>
              </a:solidFill>
              <a:latin typeface="Agrandir Bold"/>
              <a:ea typeface="Agrandir Bold"/>
              <a:cs typeface="Agrandir Bold"/>
              <a:sym typeface="Agrandir Bold"/>
            </a:endParaRPr>
          </a:p>
          <a:p>
            <a:pPr algn="just">
              <a:lnSpc>
                <a:spcPts val="4699"/>
              </a:lnSpc>
              <a:spcBef>
                <a:spcPct val="0"/>
              </a:spcBef>
            </a:pPr>
            <a:r>
              <a:rPr lang="en-US" sz="4699" b="1">
                <a:solidFill>
                  <a:srgbClr val="000000"/>
                </a:solidFill>
                <a:latin typeface="Agrandir Bold"/>
                <a:ea typeface="Agrandir Bold"/>
                <a:cs typeface="Agrandir Bold"/>
                <a:sym typeface="Agrandir Bold"/>
              </a:rPr>
              <a:t>INCOME INEQUALITY TENDS TO BE HIGHER IN SOUTHERN COUNTRIES DUE TO WEAKER SOCIAL SAFETY NETS, WHEREAS NORTHERN COUNTRIES OFTEN HAVE MORE ROBUST WELFARE SYSTEMS AND WEALTH DISTRIBUTION POLICIES.</a:t>
            </a:r>
          </a:p>
          <a:p>
            <a:pPr algn="just">
              <a:lnSpc>
                <a:spcPts val="4699"/>
              </a:lnSpc>
              <a:spcBef>
                <a:spcPct val="0"/>
              </a:spcBef>
            </a:pPr>
            <a:endParaRPr lang="en-US" sz="4699" b="1">
              <a:solidFill>
                <a:srgbClr val="000000"/>
              </a:solidFill>
              <a:latin typeface="Agrandir Bold"/>
              <a:ea typeface="Agrandir Bold"/>
              <a:cs typeface="Agrandir Bold"/>
              <a:sym typeface="Agrandir Bold"/>
            </a:endParaRPr>
          </a:p>
          <a:p>
            <a:pPr algn="just">
              <a:lnSpc>
                <a:spcPts val="4699"/>
              </a:lnSpc>
              <a:spcBef>
                <a:spcPct val="0"/>
              </a:spcBef>
            </a:pPr>
            <a:r>
              <a:rPr lang="en-US" sz="4699" b="1">
                <a:solidFill>
                  <a:srgbClr val="AC11C1"/>
                </a:solidFill>
                <a:latin typeface="Agrandir Bold"/>
                <a:ea typeface="Agrandir Bold"/>
                <a:cs typeface="Agrandir Bold"/>
                <a:sym typeface="Agrandir Bold"/>
              </a:rPr>
              <a:t>EXAMPLE:</a:t>
            </a:r>
            <a:r>
              <a:rPr lang="en-US" sz="4699" b="1">
                <a:solidFill>
                  <a:srgbClr val="000000"/>
                </a:solidFill>
                <a:latin typeface="Agrandir Bold"/>
                <a:ea typeface="Agrandir Bold"/>
                <a:cs typeface="Agrandir Bold"/>
                <a:sym typeface="Agrandir Bold"/>
              </a:rPr>
              <a:t> NORWAY (NORTHERN HEMISPHERE) OFFERS EXTENSIVE SOCIAL PROGRAMS AND WEALTH DISTRIBUTION, WITH ONE OF THE LOWEST POVERTY RATES IN THE WORLD, WHILE SOUTH AFRICA (SOUTHERN HEMISPHERE) FACES EXTREME INCOME INEQUALITY AND POVERTY, WITH LARGE SEGMENTS OF THE POPULATION LIVING IN POVERTY.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1601192" y="3527429"/>
            <a:ext cx="15085616" cy="1616071"/>
          </a:xfrm>
          <a:prstGeom prst="rect">
            <a:avLst/>
          </a:prstGeom>
        </p:spPr>
        <p:txBody>
          <a:bodyPr lIns="0" tIns="0" rIns="0" bIns="0" rtlCol="0" anchor="t">
            <a:spAutoFit/>
          </a:bodyPr>
          <a:lstStyle/>
          <a:p>
            <a:pPr algn="ctr">
              <a:lnSpc>
                <a:spcPts val="9999"/>
              </a:lnSpc>
              <a:spcBef>
                <a:spcPct val="0"/>
              </a:spcBef>
            </a:pPr>
            <a:r>
              <a:rPr lang="en-US" sz="9999" b="1">
                <a:solidFill>
                  <a:srgbClr val="000000"/>
                </a:solidFill>
                <a:latin typeface="Agrandir Bold"/>
                <a:ea typeface="Agrandir Bold"/>
                <a:cs typeface="Agrandir Bold"/>
                <a:sym typeface="Agrandir Bold"/>
              </a:rPr>
              <a:t>POLITICAL DISPARITIES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796655" y="390140"/>
            <a:ext cx="16694690" cy="9459095"/>
          </a:xfrm>
          <a:prstGeom prst="rect">
            <a:avLst/>
          </a:prstGeom>
        </p:spPr>
        <p:txBody>
          <a:bodyPr lIns="0" tIns="0" rIns="0" bIns="0" rtlCol="0" anchor="t">
            <a:spAutoFit/>
          </a:bodyPr>
          <a:lstStyle/>
          <a:p>
            <a:pPr algn="just">
              <a:lnSpc>
                <a:spcPts val="4905"/>
              </a:lnSpc>
              <a:spcBef>
                <a:spcPct val="0"/>
              </a:spcBef>
            </a:pPr>
            <a:r>
              <a:rPr lang="en-US" sz="4905" b="1">
                <a:solidFill>
                  <a:srgbClr val="000000"/>
                </a:solidFill>
                <a:latin typeface="Agrandir Bold"/>
                <a:ea typeface="Agrandir Bold"/>
                <a:cs typeface="Agrandir Bold"/>
                <a:sym typeface="Agrandir Bold"/>
              </a:rPr>
              <a:t>               </a:t>
            </a:r>
            <a:r>
              <a:rPr lang="en-US" sz="4905" b="1">
                <a:solidFill>
                  <a:srgbClr val="B50C0C"/>
                </a:solidFill>
                <a:latin typeface="Agrandir Bold"/>
                <a:ea typeface="Agrandir Bold"/>
                <a:cs typeface="Agrandir Bold"/>
                <a:sym typeface="Agrandir Bold"/>
              </a:rPr>
              <a:t> GOVERNANCE AND POLITICAL STABILITY</a:t>
            </a:r>
          </a:p>
          <a:p>
            <a:pPr algn="just">
              <a:lnSpc>
                <a:spcPts val="4905"/>
              </a:lnSpc>
              <a:spcBef>
                <a:spcPct val="0"/>
              </a:spcBef>
            </a:pPr>
            <a:endParaRPr lang="en-US" sz="4905" b="1">
              <a:solidFill>
                <a:srgbClr val="B50C0C"/>
              </a:solidFill>
              <a:latin typeface="Agrandir Bold"/>
              <a:ea typeface="Agrandir Bold"/>
              <a:cs typeface="Agrandir Bold"/>
              <a:sym typeface="Agrandir Bold"/>
            </a:endParaRPr>
          </a:p>
          <a:p>
            <a:pPr algn="just">
              <a:lnSpc>
                <a:spcPts val="4905"/>
              </a:lnSpc>
              <a:spcBef>
                <a:spcPct val="0"/>
              </a:spcBef>
            </a:pPr>
            <a:r>
              <a:rPr lang="en-US" sz="4905" b="1">
                <a:solidFill>
                  <a:srgbClr val="000000"/>
                </a:solidFill>
                <a:latin typeface="Agrandir Bold"/>
                <a:ea typeface="Agrandir Bold"/>
                <a:cs typeface="Agrandir Bold"/>
                <a:sym typeface="Agrandir Bold"/>
              </a:rPr>
              <a:t>NORTHERN COUNTRIES GENERALLY HAVE MORE STABLE POLITICAL SYSTEMS, DEMOCRATIC INSTITUTIONS, AND RULE OF LAW, WHILE SOUTHERN COUNTRIES OFTEN STRUGGLE WITH POLITICAL INSTABILITY, CORRUPTION, AND WEAKER INSTITUTIONS.</a:t>
            </a:r>
          </a:p>
          <a:p>
            <a:pPr algn="just">
              <a:lnSpc>
                <a:spcPts val="4905"/>
              </a:lnSpc>
              <a:spcBef>
                <a:spcPct val="0"/>
              </a:spcBef>
            </a:pPr>
            <a:endParaRPr lang="en-US" sz="4905" b="1">
              <a:solidFill>
                <a:srgbClr val="000000"/>
              </a:solidFill>
              <a:latin typeface="Agrandir Bold"/>
              <a:ea typeface="Agrandir Bold"/>
              <a:cs typeface="Agrandir Bold"/>
              <a:sym typeface="Agrandir Bold"/>
            </a:endParaRPr>
          </a:p>
          <a:p>
            <a:pPr algn="just">
              <a:lnSpc>
                <a:spcPts val="4905"/>
              </a:lnSpc>
              <a:spcBef>
                <a:spcPct val="0"/>
              </a:spcBef>
            </a:pPr>
            <a:r>
              <a:rPr lang="en-US" sz="4905" b="1">
                <a:solidFill>
                  <a:srgbClr val="AC11C1"/>
                </a:solidFill>
                <a:latin typeface="Agrandir Bold"/>
                <a:ea typeface="Agrandir Bold"/>
                <a:cs typeface="Agrandir Bold"/>
                <a:sym typeface="Agrandir Bold"/>
              </a:rPr>
              <a:t>EXAMPLE:</a:t>
            </a:r>
            <a:r>
              <a:rPr lang="en-US" sz="4905" b="1">
                <a:solidFill>
                  <a:srgbClr val="000000"/>
                </a:solidFill>
                <a:latin typeface="Agrandir Bold"/>
                <a:ea typeface="Agrandir Bold"/>
                <a:cs typeface="Agrandir Bold"/>
                <a:sym typeface="Agrandir Bold"/>
              </a:rPr>
              <a:t> CANADA (NORTHERN HEMISPHERE) IS KNOWN FOR ITS STABLE DEMOCRACY, WHEREAS VENEZUELA (SOUTHERN HEMISPHERE) HAS EXPERIENCED POLITICAL INSTABILITY, ECONOMIC CRISES, AND AUTHORITARIAN RULE IN RECENT YEARS.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532347" y="506648"/>
            <a:ext cx="17223306" cy="8425179"/>
          </a:xfrm>
          <a:prstGeom prst="rect">
            <a:avLst/>
          </a:prstGeom>
        </p:spPr>
        <p:txBody>
          <a:bodyPr lIns="0" tIns="0" rIns="0" bIns="0" rtlCol="0" anchor="t">
            <a:spAutoFit/>
          </a:bodyPr>
          <a:lstStyle/>
          <a:p>
            <a:pPr algn="just">
              <a:lnSpc>
                <a:spcPts val="4699"/>
              </a:lnSpc>
              <a:spcBef>
                <a:spcPct val="0"/>
              </a:spcBef>
            </a:pPr>
            <a:r>
              <a:rPr lang="en-US" sz="4699" b="1">
                <a:solidFill>
                  <a:srgbClr val="000000"/>
                </a:solidFill>
                <a:latin typeface="Agrandir Bold"/>
                <a:ea typeface="Agrandir Bold"/>
                <a:cs typeface="Agrandir Bold"/>
                <a:sym typeface="Agrandir Bold"/>
              </a:rPr>
              <a:t>                </a:t>
            </a:r>
            <a:r>
              <a:rPr lang="en-US" sz="4699" b="1">
                <a:solidFill>
                  <a:srgbClr val="B50C0C"/>
                </a:solidFill>
                <a:latin typeface="Agrandir Bold"/>
                <a:ea typeface="Agrandir Bold"/>
                <a:cs typeface="Agrandir Bold"/>
                <a:sym typeface="Agrandir Bold"/>
              </a:rPr>
              <a:t>INTERNATIONAL INFLUENCE AND DIPLOMACY</a:t>
            </a:r>
          </a:p>
          <a:p>
            <a:pPr algn="just">
              <a:lnSpc>
                <a:spcPts val="4699"/>
              </a:lnSpc>
              <a:spcBef>
                <a:spcPct val="0"/>
              </a:spcBef>
            </a:pPr>
            <a:endParaRPr lang="en-US" sz="4699" b="1">
              <a:solidFill>
                <a:srgbClr val="B50C0C"/>
              </a:solidFill>
              <a:latin typeface="Agrandir Bold"/>
              <a:ea typeface="Agrandir Bold"/>
              <a:cs typeface="Agrandir Bold"/>
              <a:sym typeface="Agrandir Bold"/>
            </a:endParaRPr>
          </a:p>
          <a:p>
            <a:pPr algn="just">
              <a:lnSpc>
                <a:spcPts val="4699"/>
              </a:lnSpc>
              <a:spcBef>
                <a:spcPct val="0"/>
              </a:spcBef>
            </a:pPr>
            <a:r>
              <a:rPr lang="en-US" sz="4699" b="1">
                <a:solidFill>
                  <a:srgbClr val="000000"/>
                </a:solidFill>
                <a:latin typeface="Agrandir Bold"/>
                <a:ea typeface="Agrandir Bold"/>
                <a:cs typeface="Agrandir Bold"/>
                <a:sym typeface="Agrandir Bold"/>
              </a:rPr>
              <a:t>NORTHERN COUNTRIES, PARTICULARLY THE U.S. AND EU, PLAY A DOMINANT ROLE IN GLOBAL DIPLOMACY AND INTERNATIONAL ORGANIZATIONS, WHEREAS SOUTHERN COUNTRIES OFTEN HAVE LESS INFLUENCE IN GLOBAL DECISION-MAKING.</a:t>
            </a:r>
          </a:p>
          <a:p>
            <a:pPr algn="just">
              <a:lnSpc>
                <a:spcPts val="4699"/>
              </a:lnSpc>
              <a:spcBef>
                <a:spcPct val="0"/>
              </a:spcBef>
            </a:pPr>
            <a:endParaRPr lang="en-US" sz="4699" b="1">
              <a:solidFill>
                <a:srgbClr val="000000"/>
              </a:solidFill>
              <a:latin typeface="Agrandir Bold"/>
              <a:ea typeface="Agrandir Bold"/>
              <a:cs typeface="Agrandir Bold"/>
              <a:sym typeface="Agrandir Bold"/>
            </a:endParaRPr>
          </a:p>
          <a:p>
            <a:pPr algn="just">
              <a:lnSpc>
                <a:spcPts val="4699"/>
              </a:lnSpc>
              <a:spcBef>
                <a:spcPct val="0"/>
              </a:spcBef>
            </a:pPr>
            <a:r>
              <a:rPr lang="en-US" sz="4699" b="1">
                <a:solidFill>
                  <a:srgbClr val="AC11C1"/>
                </a:solidFill>
                <a:latin typeface="Agrandir Bold"/>
                <a:ea typeface="Agrandir Bold"/>
                <a:cs typeface="Agrandir Bold"/>
                <a:sym typeface="Agrandir Bold"/>
              </a:rPr>
              <a:t>EXAMPLE:</a:t>
            </a:r>
            <a:r>
              <a:rPr lang="en-US" sz="4699" b="1">
                <a:solidFill>
                  <a:srgbClr val="000000"/>
                </a:solidFill>
                <a:latin typeface="Agrandir Bold"/>
                <a:ea typeface="Agrandir Bold"/>
                <a:cs typeface="Agrandir Bold"/>
                <a:sym typeface="Agrandir Bold"/>
              </a:rPr>
              <a:t> THE UNITED STATES AND EUROPEAN UNION ARE MAJOR PLAYERS IN INTERNATIONAL ORGANIZATIONS LIKE THE UN, IMF, AND WTO, WHEREAS MALAWI HAS LIMITED GLOBAL INFLUENCE AND RELIES ON AID FROM THE INTERNATIONAL COMMUNITY FOR POLITICAL AND ECONOMIC SUPPORT.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0E46C-2E6A-A226-F124-10DCE56E84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3E28013-78BE-5BE6-AD97-1B5281BAF18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a:extLst>
              <a:ext uri="{FF2B5EF4-FFF2-40B4-BE49-F238E27FC236}">
                <a16:creationId xmlns:a16="http://schemas.microsoft.com/office/drawing/2014/main" id="{27D43F6F-482D-77CE-DCA7-44510A3C2E6E}"/>
              </a:ext>
            </a:extLst>
          </p:cNvPr>
          <p:cNvSpPr txBox="1"/>
          <p:nvPr/>
        </p:nvSpPr>
        <p:spPr>
          <a:xfrm>
            <a:off x="2213710" y="76402"/>
            <a:ext cx="12699545" cy="1457327"/>
          </a:xfrm>
          <a:prstGeom prst="rect">
            <a:avLst/>
          </a:prstGeom>
        </p:spPr>
        <p:txBody>
          <a:bodyPr lIns="0" tIns="0" rIns="0" bIns="0" rtlCol="0" anchor="t">
            <a:spAutoFit/>
          </a:bodyPr>
          <a:lstStyle/>
          <a:p>
            <a:pPr algn="ctr">
              <a:lnSpc>
                <a:spcPts val="9000"/>
              </a:lnSpc>
            </a:pPr>
            <a:r>
              <a:rPr lang="en-US" sz="9000">
                <a:solidFill>
                  <a:srgbClr val="F8F8F8"/>
                </a:solidFill>
                <a:latin typeface="Agrandir"/>
                <a:ea typeface="Agrandir"/>
                <a:cs typeface="Agrandir"/>
                <a:sym typeface="Agrandir"/>
              </a:rPr>
              <a:t>WRITTEN RECITATION</a:t>
            </a:r>
          </a:p>
        </p:txBody>
      </p:sp>
      <p:sp>
        <p:nvSpPr>
          <p:cNvPr id="4" name="TextBox 4">
            <a:extLst>
              <a:ext uri="{FF2B5EF4-FFF2-40B4-BE49-F238E27FC236}">
                <a16:creationId xmlns:a16="http://schemas.microsoft.com/office/drawing/2014/main" id="{212A904C-3F3B-FCB4-3B8A-F5BE8F8CD62F}"/>
              </a:ext>
            </a:extLst>
          </p:cNvPr>
          <p:cNvSpPr txBox="1"/>
          <p:nvPr/>
        </p:nvSpPr>
        <p:spPr>
          <a:xfrm>
            <a:off x="498322" y="1763488"/>
            <a:ext cx="17291355" cy="9251857"/>
          </a:xfrm>
          <a:prstGeom prst="rect">
            <a:avLst/>
          </a:prstGeom>
        </p:spPr>
        <p:txBody>
          <a:bodyPr lIns="0" tIns="0" rIns="0" bIns="0" rtlCol="0" anchor="t">
            <a:spAutoFit/>
          </a:bodyPr>
          <a:lstStyle/>
          <a:p>
            <a:pPr algn="l">
              <a:lnSpc>
                <a:spcPts val="5360"/>
              </a:lnSpc>
            </a:pPr>
            <a:r>
              <a:rPr lang="en-US" sz="3828">
                <a:solidFill>
                  <a:srgbClr val="F8F8F8"/>
                </a:solidFill>
                <a:latin typeface="Trocchi"/>
                <a:ea typeface="Trocchi"/>
                <a:cs typeface="Trocchi"/>
                <a:sym typeface="Trocchi"/>
              </a:rPr>
              <a:t>1.Has the world’s largest economy, driven by technology, finance, and manufacturing. 1+13+5+20+9+3+1=</a:t>
            </a:r>
          </a:p>
          <a:p>
            <a:pPr algn="l">
              <a:lnSpc>
                <a:spcPts val="5360"/>
              </a:lnSpc>
            </a:pPr>
            <a:r>
              <a:rPr lang="en-US" sz="3828">
                <a:solidFill>
                  <a:srgbClr val="F8F8F8"/>
                </a:solidFill>
                <a:latin typeface="Trocchi"/>
                <a:ea typeface="Trocchi"/>
                <a:cs typeface="Trocchi"/>
                <a:sym typeface="Trocchi"/>
              </a:rPr>
              <a:t>2. A constitutional monarchy with a parliamentary democracy, known for political stability and social welfare systems. 3+1+14+1+4+1 =</a:t>
            </a:r>
          </a:p>
          <a:p>
            <a:pPr algn="l">
              <a:lnSpc>
                <a:spcPts val="5360"/>
              </a:lnSpc>
            </a:pPr>
            <a:r>
              <a:rPr lang="en-US" sz="3828">
                <a:solidFill>
                  <a:srgbClr val="F8F8F8"/>
                </a:solidFill>
                <a:latin typeface="Trocchi"/>
                <a:ea typeface="Trocchi"/>
                <a:cs typeface="Trocchi"/>
                <a:sym typeface="Trocchi"/>
              </a:rPr>
              <a:t>3.A constitutional monarchy with a parliamentary democracy, historically a global political and economic power. 23+11=</a:t>
            </a:r>
          </a:p>
          <a:p>
            <a:pPr algn="l">
              <a:lnSpc>
                <a:spcPts val="5360"/>
              </a:lnSpc>
            </a:pPr>
            <a:r>
              <a:rPr lang="en-US" sz="3828">
                <a:solidFill>
                  <a:srgbClr val="F8F8F8"/>
                </a:solidFill>
                <a:latin typeface="Trocchi"/>
                <a:ea typeface="Trocchi"/>
                <a:cs typeface="Trocchi"/>
                <a:sym typeface="Trocchi"/>
              </a:rPr>
              <a:t>4. It’s economy is the largest in Europe, known for manufacturing, engineering, and strong exports, particularly in automobiles and machinery. 7+5+20+13+1+15+27=</a:t>
            </a:r>
          </a:p>
          <a:p>
            <a:pPr algn="l">
              <a:lnSpc>
                <a:spcPts val="5360"/>
              </a:lnSpc>
            </a:pPr>
            <a:r>
              <a:rPr lang="en-US" sz="3828">
                <a:solidFill>
                  <a:srgbClr val="F8F8F8"/>
                </a:solidFill>
                <a:latin typeface="Trocchi"/>
                <a:ea typeface="Trocchi"/>
                <a:cs typeface="Trocchi"/>
                <a:sym typeface="Trocchi"/>
              </a:rPr>
              <a:t>5. It has has a diversified economy with strengths in manufacturing, luxury goods, and services, especially tourism.6+20+1+14+3+5</a:t>
            </a:r>
          </a:p>
          <a:p>
            <a:pPr algn="l">
              <a:lnSpc>
                <a:spcPts val="4800"/>
              </a:lnSpc>
            </a:pPr>
            <a:endParaRPr lang="en-US" sz="3828">
              <a:solidFill>
                <a:srgbClr val="F8F8F8"/>
              </a:solidFill>
              <a:latin typeface="Trocchi"/>
              <a:ea typeface="Trocchi"/>
              <a:cs typeface="Trocchi"/>
              <a:sym typeface="Trocchi"/>
            </a:endParaRPr>
          </a:p>
          <a:p>
            <a:pPr algn="l">
              <a:lnSpc>
                <a:spcPts val="4800"/>
              </a:lnSpc>
            </a:pPr>
            <a:endParaRPr lang="en-US" sz="3828">
              <a:solidFill>
                <a:srgbClr val="F8F8F8"/>
              </a:solidFill>
              <a:latin typeface="Trocchi"/>
              <a:ea typeface="Trocchi"/>
              <a:cs typeface="Trocchi"/>
              <a:sym typeface="Trocchi"/>
            </a:endParaRPr>
          </a:p>
          <a:p>
            <a:pPr algn="l">
              <a:lnSpc>
                <a:spcPts val="4800"/>
              </a:lnSpc>
            </a:pPr>
            <a:r>
              <a:rPr lang="en-US" sz="3428">
                <a:solidFill>
                  <a:srgbClr val="F8F8F8"/>
                </a:solidFill>
                <a:latin typeface="Trocchi"/>
                <a:ea typeface="Trocchi"/>
                <a:cs typeface="Trocchi"/>
                <a:sym typeface="Trocchi"/>
              </a:rPr>
              <a:t>2.</a:t>
            </a:r>
          </a:p>
        </p:txBody>
      </p:sp>
    </p:spTree>
    <p:extLst>
      <p:ext uri="{BB962C8B-B14F-4D97-AF65-F5344CB8AC3E}">
        <p14:creationId xmlns:p14="http://schemas.microsoft.com/office/powerpoint/2010/main" val="12232952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73758" y="464740"/>
            <a:ext cx="16940485" cy="9451339"/>
          </a:xfrm>
          <a:prstGeom prst="rect">
            <a:avLst/>
          </a:prstGeom>
        </p:spPr>
        <p:txBody>
          <a:bodyPr lIns="0" tIns="0" rIns="0" bIns="0" rtlCol="0" anchor="t">
            <a:spAutoFit/>
          </a:bodyPr>
          <a:lstStyle/>
          <a:p>
            <a:pPr algn="just">
              <a:lnSpc>
                <a:spcPts val="4599"/>
              </a:lnSpc>
              <a:spcBef>
                <a:spcPct val="0"/>
              </a:spcBef>
            </a:pPr>
            <a:r>
              <a:rPr lang="en-US" sz="4599" b="1">
                <a:solidFill>
                  <a:srgbClr val="000000"/>
                </a:solidFill>
                <a:latin typeface="Agrandir Bold"/>
                <a:ea typeface="Agrandir Bold"/>
                <a:cs typeface="Agrandir Bold"/>
                <a:sym typeface="Agrandir Bold"/>
              </a:rPr>
              <a:t>                         </a:t>
            </a:r>
            <a:r>
              <a:rPr lang="en-US" sz="4599" b="1">
                <a:solidFill>
                  <a:srgbClr val="B50C0C"/>
                </a:solidFill>
                <a:latin typeface="Agrandir Bold"/>
                <a:ea typeface="Agrandir Bold"/>
                <a:cs typeface="Agrandir Bold"/>
                <a:sym typeface="Agrandir Bold"/>
              </a:rPr>
              <a:t> HUMAN RIGHTS AND POLITICAL FREEDOMS</a:t>
            </a:r>
          </a:p>
          <a:p>
            <a:pPr algn="just">
              <a:lnSpc>
                <a:spcPts val="4599"/>
              </a:lnSpc>
              <a:spcBef>
                <a:spcPct val="0"/>
              </a:spcBef>
            </a:pPr>
            <a:endParaRPr lang="en-US" sz="4599" b="1">
              <a:solidFill>
                <a:srgbClr val="B50C0C"/>
              </a:solidFill>
              <a:latin typeface="Agrandir Bold"/>
              <a:ea typeface="Agrandir Bold"/>
              <a:cs typeface="Agrandir Bold"/>
              <a:sym typeface="Agrandir Bold"/>
            </a:endParaRPr>
          </a:p>
          <a:p>
            <a:pPr algn="just">
              <a:lnSpc>
                <a:spcPts val="4599"/>
              </a:lnSpc>
              <a:spcBef>
                <a:spcPct val="0"/>
              </a:spcBef>
            </a:pPr>
            <a:r>
              <a:rPr lang="en-US" sz="4599" b="1">
                <a:solidFill>
                  <a:srgbClr val="000000"/>
                </a:solidFill>
                <a:latin typeface="Agrandir Bold"/>
                <a:ea typeface="Agrandir Bold"/>
                <a:cs typeface="Agrandir Bold"/>
                <a:sym typeface="Agrandir Bold"/>
              </a:rPr>
              <a:t>NORTHERN COUNTRIES TEND TO HAVE HIGHER LEVELS OF POLITICAL FREEDOM AND RESPECT FOR HUMAN RIGHTS, WHILE MANY SOUTHERN COUNTRIES STRUGGLE WITH HUMAN RIGHTS ABUSES, AUTHORITARIAN REGIMES, OR RESTRICTIONS ON POLITICAL FREEDOMS.</a:t>
            </a:r>
          </a:p>
          <a:p>
            <a:pPr algn="just">
              <a:lnSpc>
                <a:spcPts val="4599"/>
              </a:lnSpc>
              <a:spcBef>
                <a:spcPct val="0"/>
              </a:spcBef>
            </a:pPr>
            <a:endParaRPr lang="en-US" sz="4599" b="1">
              <a:solidFill>
                <a:srgbClr val="000000"/>
              </a:solidFill>
              <a:latin typeface="Agrandir Bold"/>
              <a:ea typeface="Agrandir Bold"/>
              <a:cs typeface="Agrandir Bold"/>
              <a:sym typeface="Agrandir Bold"/>
            </a:endParaRPr>
          </a:p>
          <a:p>
            <a:pPr algn="just">
              <a:lnSpc>
                <a:spcPts val="4599"/>
              </a:lnSpc>
              <a:spcBef>
                <a:spcPct val="0"/>
              </a:spcBef>
            </a:pPr>
            <a:r>
              <a:rPr lang="en-US" sz="4599" b="1">
                <a:solidFill>
                  <a:srgbClr val="AC11C1"/>
                </a:solidFill>
                <a:latin typeface="Agrandir Bold"/>
                <a:ea typeface="Agrandir Bold"/>
                <a:cs typeface="Agrandir Bold"/>
                <a:sym typeface="Agrandir Bold"/>
              </a:rPr>
              <a:t>EXAMPLE: </a:t>
            </a:r>
            <a:r>
              <a:rPr lang="en-US" sz="4599" b="1">
                <a:solidFill>
                  <a:srgbClr val="000000"/>
                </a:solidFill>
                <a:latin typeface="Agrandir Bold"/>
                <a:ea typeface="Agrandir Bold"/>
                <a:cs typeface="Agrandir Bold"/>
                <a:sym typeface="Agrandir Bold"/>
              </a:rPr>
              <a:t>SWEDEN (NORTHERN HEMISPHERE) CONSISTENTLY RANKS AMONG THE HIGHEST IN TERMS OF HUMAN RIGHTS, DEMOCRACY, AND FREEDOM OF EXPRESSION, WHILE NORTH KOREA (PARTIALLY IN THE NORTHERN HEMISPHERE) IS NOTORIOUS FOR ITS AUTHORITARIAN REGIME, WITH SEVERE RESTRICTIONS ON POLITICAL FREEDOMS AND HUMAN RIGHTS.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90191" y="981075"/>
            <a:ext cx="17137682" cy="8570594"/>
          </a:xfrm>
          <a:prstGeom prst="rect">
            <a:avLst/>
          </a:prstGeom>
        </p:spPr>
        <p:txBody>
          <a:bodyPr lIns="0" tIns="0" rIns="0" bIns="0" rtlCol="0" anchor="t">
            <a:spAutoFit/>
          </a:bodyPr>
          <a:lstStyle/>
          <a:p>
            <a:pPr algn="just">
              <a:lnSpc>
                <a:spcPts val="4799"/>
              </a:lnSpc>
              <a:spcBef>
                <a:spcPct val="0"/>
              </a:spcBef>
            </a:pPr>
            <a:r>
              <a:rPr lang="en-US" sz="4799" b="1">
                <a:solidFill>
                  <a:srgbClr val="000000"/>
                </a:solidFill>
                <a:latin typeface="Agrandir Bold"/>
                <a:ea typeface="Agrandir Bold"/>
                <a:cs typeface="Agrandir Bold"/>
                <a:sym typeface="Agrandir Bold"/>
              </a:rPr>
              <a:t>                                      </a:t>
            </a:r>
            <a:r>
              <a:rPr lang="en-US" sz="4799" b="1">
                <a:solidFill>
                  <a:srgbClr val="B50C0C"/>
                </a:solidFill>
                <a:latin typeface="Agrandir Bold"/>
                <a:ea typeface="Agrandir Bold"/>
                <a:cs typeface="Agrandir Bold"/>
                <a:sym typeface="Agrandir Bold"/>
              </a:rPr>
              <a:t>CONFLICT AND SECURITY</a:t>
            </a:r>
          </a:p>
          <a:p>
            <a:pPr algn="just">
              <a:lnSpc>
                <a:spcPts val="4799"/>
              </a:lnSpc>
              <a:spcBef>
                <a:spcPct val="0"/>
              </a:spcBef>
            </a:pPr>
            <a:endParaRPr lang="en-US" sz="4799" b="1">
              <a:solidFill>
                <a:srgbClr val="B50C0C"/>
              </a:solidFill>
              <a:latin typeface="Agrandir Bold"/>
              <a:ea typeface="Agrandir Bold"/>
              <a:cs typeface="Agrandir Bold"/>
              <a:sym typeface="Agrandir Bold"/>
            </a:endParaRPr>
          </a:p>
          <a:p>
            <a:pPr algn="just">
              <a:lnSpc>
                <a:spcPts val="4799"/>
              </a:lnSpc>
              <a:spcBef>
                <a:spcPct val="0"/>
              </a:spcBef>
            </a:pPr>
            <a:r>
              <a:rPr lang="en-US" sz="4799" b="1">
                <a:solidFill>
                  <a:srgbClr val="000000"/>
                </a:solidFill>
                <a:latin typeface="Agrandir Bold"/>
                <a:ea typeface="Agrandir Bold"/>
                <a:cs typeface="Agrandir Bold"/>
                <a:sym typeface="Agrandir Bold"/>
              </a:rPr>
              <a:t>POLITICAL CONFLICTS, CIVIL WARS, AND INSTABILITY ARE MORE PREVALENT IN MANY SOUTHERN COUNTRIES, OFTEN DUE TO HISTORICAL TENSIONS, COLONIAL LEGACIES, AND WEAK GOVERNANCE STRUCTURES.</a:t>
            </a:r>
          </a:p>
          <a:p>
            <a:pPr algn="just">
              <a:lnSpc>
                <a:spcPts val="4799"/>
              </a:lnSpc>
              <a:spcBef>
                <a:spcPct val="0"/>
              </a:spcBef>
            </a:pPr>
            <a:endParaRPr lang="en-US" sz="4799" b="1">
              <a:solidFill>
                <a:srgbClr val="000000"/>
              </a:solidFill>
              <a:latin typeface="Agrandir Bold"/>
              <a:ea typeface="Agrandir Bold"/>
              <a:cs typeface="Agrandir Bold"/>
              <a:sym typeface="Agrandir Bold"/>
            </a:endParaRPr>
          </a:p>
          <a:p>
            <a:pPr algn="just">
              <a:lnSpc>
                <a:spcPts val="4799"/>
              </a:lnSpc>
              <a:spcBef>
                <a:spcPct val="0"/>
              </a:spcBef>
            </a:pPr>
            <a:r>
              <a:rPr lang="en-US" sz="4799" b="1">
                <a:solidFill>
                  <a:srgbClr val="AC11C1"/>
                </a:solidFill>
                <a:latin typeface="Agrandir Bold"/>
                <a:ea typeface="Agrandir Bold"/>
                <a:cs typeface="Agrandir Bold"/>
                <a:sym typeface="Agrandir Bold"/>
              </a:rPr>
              <a:t>EXAMPLE: </a:t>
            </a:r>
            <a:r>
              <a:rPr lang="en-US" sz="4799" b="1">
                <a:solidFill>
                  <a:srgbClr val="000000"/>
                </a:solidFill>
                <a:latin typeface="Agrandir Bold"/>
                <a:ea typeface="Agrandir Bold"/>
                <a:cs typeface="Agrandir Bold"/>
                <a:sym typeface="Agrandir Bold"/>
              </a:rPr>
              <a:t>SYRIA (SOUTHERN HEMISPHERE) HAS BEEN EMBROILED IN A DEVASTATING CIVIL WAR SINCE 2011, WHILE FINLAND (NORTHERN HEMISPHERE) ENJOYS PEACE AND POLITICAL STABILITY, HAVING ONE OF THE LOWEST LEVELS OF INTERNAL CONFLICT IN THE WORLD.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810146" y="431874"/>
            <a:ext cx="16667708" cy="8870314"/>
          </a:xfrm>
          <a:prstGeom prst="rect">
            <a:avLst/>
          </a:prstGeom>
        </p:spPr>
        <p:txBody>
          <a:bodyPr lIns="0" tIns="0" rIns="0" bIns="0" rtlCol="0" anchor="t">
            <a:spAutoFit/>
          </a:bodyPr>
          <a:lstStyle/>
          <a:p>
            <a:pPr algn="just">
              <a:lnSpc>
                <a:spcPts val="4599"/>
              </a:lnSpc>
              <a:spcBef>
                <a:spcPct val="0"/>
              </a:spcBef>
            </a:pPr>
            <a:r>
              <a:rPr lang="en-US" sz="4599" b="1">
                <a:solidFill>
                  <a:srgbClr val="000000"/>
                </a:solidFill>
                <a:latin typeface="Agrandir Bold"/>
                <a:ea typeface="Agrandir Bold"/>
                <a:cs typeface="Agrandir Bold"/>
                <a:sym typeface="Agrandir Bold"/>
              </a:rPr>
              <a:t>                                   </a:t>
            </a:r>
            <a:r>
              <a:rPr lang="en-US" sz="4599" b="1">
                <a:solidFill>
                  <a:srgbClr val="B50C0C"/>
                </a:solidFill>
                <a:latin typeface="Agrandir Bold"/>
                <a:ea typeface="Agrandir Bold"/>
                <a:cs typeface="Agrandir Bold"/>
                <a:sym typeface="Agrandir Bold"/>
              </a:rPr>
              <a:t>FOREIGN AID DEPENDENCY</a:t>
            </a:r>
          </a:p>
          <a:p>
            <a:pPr algn="just">
              <a:lnSpc>
                <a:spcPts val="4599"/>
              </a:lnSpc>
              <a:spcBef>
                <a:spcPct val="0"/>
              </a:spcBef>
            </a:pPr>
            <a:endParaRPr lang="en-US" sz="4599" b="1">
              <a:solidFill>
                <a:srgbClr val="B50C0C"/>
              </a:solidFill>
              <a:latin typeface="Agrandir Bold"/>
              <a:ea typeface="Agrandir Bold"/>
              <a:cs typeface="Agrandir Bold"/>
              <a:sym typeface="Agrandir Bold"/>
            </a:endParaRPr>
          </a:p>
          <a:p>
            <a:pPr algn="just">
              <a:lnSpc>
                <a:spcPts val="4599"/>
              </a:lnSpc>
              <a:spcBef>
                <a:spcPct val="0"/>
              </a:spcBef>
            </a:pPr>
            <a:r>
              <a:rPr lang="en-US" sz="4599" b="1">
                <a:solidFill>
                  <a:srgbClr val="000000"/>
                </a:solidFill>
                <a:latin typeface="Agrandir Bold"/>
                <a:ea typeface="Agrandir Bold"/>
                <a:cs typeface="Agrandir Bold"/>
                <a:sym typeface="Agrandir Bold"/>
              </a:rPr>
              <a:t>MANY SOUTHERN COUNTRIES ARE DEPENDENT ON FOREIGN AID, WHICH CAN INFLUENCE THEIR POLITICAL AND ECONOMIC POLICIES, WHEREAS NORTHERN COUNTRIES ARE TYPICALLY DONORS AND SET AGENDAS IN GLOBAL DEVELOPMENT.</a:t>
            </a:r>
          </a:p>
          <a:p>
            <a:pPr algn="just">
              <a:lnSpc>
                <a:spcPts val="4599"/>
              </a:lnSpc>
              <a:spcBef>
                <a:spcPct val="0"/>
              </a:spcBef>
            </a:pPr>
            <a:endParaRPr lang="en-US" sz="4599" b="1">
              <a:solidFill>
                <a:srgbClr val="000000"/>
              </a:solidFill>
              <a:latin typeface="Agrandir Bold"/>
              <a:ea typeface="Agrandir Bold"/>
              <a:cs typeface="Agrandir Bold"/>
              <a:sym typeface="Agrandir Bold"/>
            </a:endParaRPr>
          </a:p>
          <a:p>
            <a:pPr algn="just">
              <a:lnSpc>
                <a:spcPts val="4599"/>
              </a:lnSpc>
              <a:spcBef>
                <a:spcPct val="0"/>
              </a:spcBef>
            </a:pPr>
            <a:r>
              <a:rPr lang="en-US" sz="4599" b="1">
                <a:solidFill>
                  <a:srgbClr val="AC11C1"/>
                </a:solidFill>
                <a:latin typeface="Agrandir Bold"/>
                <a:ea typeface="Agrandir Bold"/>
                <a:cs typeface="Agrandir Bold"/>
                <a:sym typeface="Agrandir Bold"/>
              </a:rPr>
              <a:t>EXAMPLE</a:t>
            </a:r>
            <a:r>
              <a:rPr lang="en-US" sz="4599" b="1">
                <a:solidFill>
                  <a:srgbClr val="000000"/>
                </a:solidFill>
                <a:latin typeface="Agrandir Bold"/>
                <a:ea typeface="Agrandir Bold"/>
                <a:cs typeface="Agrandir Bold"/>
                <a:sym typeface="Agrandir Bold"/>
              </a:rPr>
              <a:t>: AFGHANISTAN (SOUTHERN HEMISPHERE) HAS BEEN HEAVILY DEPENDENT ON FOREIGN AID, PARTICULARLY FROM THE U.S. AND INTERNATIONAL ORGANIZATIONS, WHICH SHAPES ITS ECONOMIC AND POLITICAL POLICIES, WHILE GERMANY (NORTHERN HEMISPHERE) IS ONE OF THE LARGEST GLOBAL DONORS OF FOREIGN AID.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410828" y="376609"/>
            <a:ext cx="17466344" cy="9548495"/>
          </a:xfrm>
          <a:prstGeom prst="rect">
            <a:avLst/>
          </a:prstGeom>
        </p:spPr>
        <p:txBody>
          <a:bodyPr lIns="0" tIns="0" rIns="0" bIns="0" rtlCol="0" anchor="t">
            <a:spAutoFit/>
          </a:bodyPr>
          <a:lstStyle/>
          <a:p>
            <a:pPr algn="just">
              <a:lnSpc>
                <a:spcPts val="2799"/>
              </a:lnSpc>
              <a:spcBef>
                <a:spcPct val="0"/>
              </a:spcBef>
            </a:pPr>
            <a:r>
              <a:rPr lang="en-US" sz="2799" b="1">
                <a:solidFill>
                  <a:srgbClr val="B50C0C"/>
                </a:solidFill>
                <a:latin typeface="Arimo Bold"/>
                <a:ea typeface="Arimo Bold"/>
                <a:cs typeface="Arimo Bold"/>
                <a:sym typeface="Arimo Bold"/>
              </a:rPr>
              <a:t>ACTIVITY: REPRESENT YOUR CHOSEN COUNTRY THROUGH ART</a:t>
            </a:r>
          </a:p>
          <a:p>
            <a:pPr algn="just">
              <a:lnSpc>
                <a:spcPts val="2799"/>
              </a:lnSpc>
              <a:spcBef>
                <a:spcPct val="0"/>
              </a:spcBef>
            </a:pPr>
            <a:r>
              <a:rPr lang="en-US" sz="2799" b="1" u="sng">
                <a:solidFill>
                  <a:srgbClr val="000000"/>
                </a:solidFill>
                <a:latin typeface="Arimo Bold"/>
                <a:ea typeface="Arimo Bold"/>
                <a:cs typeface="Arimo Bold"/>
                <a:sym typeface="Arimo Bold"/>
              </a:rPr>
              <a:t>OBJECTIVE</a:t>
            </a:r>
            <a:r>
              <a:rPr lang="en-US" sz="2799">
                <a:solidFill>
                  <a:srgbClr val="000000"/>
                </a:solidFill>
                <a:latin typeface="Arimo"/>
                <a:ea typeface="Arimo"/>
                <a:cs typeface="Arimo"/>
                <a:sym typeface="Arimo"/>
              </a:rPr>
              <a:t>: THIS ACTIVITY WILL ENCOURAGE STUDENTS TO EXPLORE THE DISPARITIES BETWEEN NORTHERN AND SOUTHERN COUNTRIES, ENHANCE THEIR CREATIVITY, AND THINK CRITICALLY ABOUT THE GLOBAL DIFFERENCES IN TERMS OF ECONOMY AND POLITICS.</a:t>
            </a:r>
          </a:p>
          <a:p>
            <a:pPr algn="just">
              <a:lnSpc>
                <a:spcPts val="2799"/>
              </a:lnSpc>
              <a:spcBef>
                <a:spcPct val="0"/>
              </a:spcBef>
            </a:pPr>
            <a:r>
              <a:rPr lang="en-US" sz="2799">
                <a:solidFill>
                  <a:srgbClr val="000000"/>
                </a:solidFill>
                <a:latin typeface="Arimo"/>
                <a:ea typeface="Arimo"/>
                <a:cs typeface="Arimo"/>
                <a:sym typeface="Arimo"/>
              </a:rPr>
              <a:t>INSTRUCTIONS:</a:t>
            </a:r>
          </a:p>
          <a:p>
            <a:pPr algn="just">
              <a:lnSpc>
                <a:spcPts val="2799"/>
              </a:lnSpc>
              <a:spcBef>
                <a:spcPct val="0"/>
              </a:spcBef>
            </a:pPr>
            <a:r>
              <a:rPr lang="en-US" sz="2799" b="1" u="sng">
                <a:solidFill>
                  <a:srgbClr val="000000"/>
                </a:solidFill>
                <a:latin typeface="Arimo Bold"/>
                <a:ea typeface="Arimo Bold"/>
                <a:cs typeface="Arimo Bold"/>
                <a:sym typeface="Arimo Bold"/>
              </a:rPr>
              <a:t>CHOOSE A COUNTRY:</a:t>
            </a:r>
          </a:p>
          <a:p>
            <a:pPr algn="just">
              <a:lnSpc>
                <a:spcPts val="2799"/>
              </a:lnSpc>
              <a:spcBef>
                <a:spcPct val="0"/>
              </a:spcBef>
            </a:pPr>
            <a:r>
              <a:rPr lang="en-US" sz="2799">
                <a:solidFill>
                  <a:srgbClr val="000000"/>
                </a:solidFill>
                <a:latin typeface="Arimo"/>
                <a:ea typeface="Arimo"/>
                <a:cs typeface="Arimo"/>
                <a:sym typeface="Arimo"/>
              </a:rPr>
              <a:t> EACH STUDENT WILL CHOOSE ONE COUNTRY FROM THE NORTHERN HEMISPHERE AND ONE FROM THE SOUTHERN HEMISPHERE.</a:t>
            </a:r>
          </a:p>
          <a:p>
            <a:pPr algn="just">
              <a:lnSpc>
                <a:spcPts val="2799"/>
              </a:lnSpc>
              <a:spcBef>
                <a:spcPct val="0"/>
              </a:spcBef>
            </a:pPr>
            <a:r>
              <a:rPr lang="en-US" sz="2799">
                <a:solidFill>
                  <a:srgbClr val="000000"/>
                </a:solidFill>
                <a:latin typeface="Arimo"/>
                <a:ea typeface="Arimo"/>
                <a:cs typeface="Arimo"/>
                <a:sym typeface="Arimo"/>
              </a:rPr>
              <a:t>DRAW A REPRESENTATION:</a:t>
            </a:r>
          </a:p>
          <a:p>
            <a:pPr algn="just">
              <a:lnSpc>
                <a:spcPts val="2799"/>
              </a:lnSpc>
              <a:spcBef>
                <a:spcPct val="0"/>
              </a:spcBef>
            </a:pPr>
            <a:r>
              <a:rPr lang="en-US" sz="2799">
                <a:solidFill>
                  <a:srgbClr val="000000"/>
                </a:solidFill>
                <a:latin typeface="Arimo"/>
                <a:ea typeface="Arimo"/>
                <a:cs typeface="Arimo"/>
                <a:sym typeface="Arimo"/>
              </a:rPr>
              <a:t> STUDENTS WILL CREATE A DRAWING (ON BOND PAPER) THAT REPRESENTS SOMETHING SIGNIFICANT ABOUT EACH COUNTRY CHOSEN. THIS COULD INCLUDE SYMBOLS, LANDMARKS, CULTURAL ELEMENTS, OR ANY IMAGERY THAT CAPTURES THE ESSENCE OF THE COUNTRY.</a:t>
            </a:r>
          </a:p>
          <a:p>
            <a:pPr algn="just">
              <a:lnSpc>
                <a:spcPts val="2799"/>
              </a:lnSpc>
              <a:spcBef>
                <a:spcPct val="0"/>
              </a:spcBef>
            </a:pPr>
            <a:r>
              <a:rPr lang="en-US" sz="2799">
                <a:solidFill>
                  <a:srgbClr val="000000"/>
                </a:solidFill>
                <a:latin typeface="Arimo"/>
                <a:ea typeface="Arimo"/>
                <a:cs typeface="Arimo"/>
                <a:sym typeface="Arimo"/>
              </a:rPr>
              <a:t>FOR NORTHERN HEMISPHERE COUNTRIES, YOU CAN REPRESENT SOMETHING LIKE ADVANCED TECHNOLOGY, INTERNATIONAL INFLUENCE, FINANCIAL MARKETS, OR NATURAL LANDSCAPES.</a:t>
            </a:r>
          </a:p>
          <a:p>
            <a:pPr algn="just">
              <a:lnSpc>
                <a:spcPts val="2799"/>
              </a:lnSpc>
              <a:spcBef>
                <a:spcPct val="0"/>
              </a:spcBef>
            </a:pPr>
            <a:r>
              <a:rPr lang="en-US" sz="2799">
                <a:solidFill>
                  <a:srgbClr val="000000"/>
                </a:solidFill>
                <a:latin typeface="Arimo"/>
                <a:ea typeface="Arimo"/>
                <a:cs typeface="Arimo"/>
                <a:sym typeface="Arimo"/>
              </a:rPr>
              <a:t>FOR SOUTHERN HEMISPHERE COUNTRIES, YOU MAY FOCUS ON AGRICULTURE, NATURAL RESOURCES, TOURISM, OR STRUGGLES WITH POLITICAL INSTABILITY.</a:t>
            </a:r>
          </a:p>
          <a:p>
            <a:pPr algn="just">
              <a:lnSpc>
                <a:spcPts val="2799"/>
              </a:lnSpc>
              <a:spcBef>
                <a:spcPct val="0"/>
              </a:spcBef>
            </a:pPr>
            <a:r>
              <a:rPr lang="en-US" sz="2799">
                <a:solidFill>
                  <a:srgbClr val="000000"/>
                </a:solidFill>
                <a:latin typeface="Arimo"/>
                <a:ea typeface="Arimo"/>
                <a:cs typeface="Arimo"/>
                <a:sym typeface="Arimo"/>
              </a:rPr>
              <a:t>INCLUDE SYMBOLS OR ELEMENTS:</a:t>
            </a:r>
          </a:p>
          <a:p>
            <a:pPr algn="just">
              <a:lnSpc>
                <a:spcPts val="2799"/>
              </a:lnSpc>
              <a:spcBef>
                <a:spcPct val="0"/>
              </a:spcBef>
            </a:pPr>
            <a:r>
              <a:rPr lang="en-US" sz="2799">
                <a:solidFill>
                  <a:srgbClr val="000000"/>
                </a:solidFill>
                <a:latin typeface="Arimo"/>
                <a:ea typeface="Arimo"/>
                <a:cs typeface="Arimo"/>
                <a:sym typeface="Arimo"/>
              </a:rPr>
              <a:t> THINK ABOUT ECONOMIC CHARACTERISTICS (LIKE INDUSTRIES, EXPORTS, AND NATURAL RESOURCES) OR POLITICAL FEATURES (LIKE DEMOCRACY, HUMAN RIGHTS, OR STABILITY) WHEN CREATING YOUR ARTWORK. FOR EXAMPLE, IF YOU CHOOSE BRAZIL (SOUTHERN HEMISPHERE), YOU MIGHT DRAW THE AMAZON RAINFOREST OR SOCCER AS SYMBOLS OF THE COUNTRY’S CULTURE AND CHALLENGES. IF YOU CHOOSE GERMANY (NORTHERN HEMISPHERE), YOU MIGHT INCLUDE TECHNOLOGY OR INDUSTRIAL ELEMENTS, REFLECTING ITS GLOBAL ECONOMIC ROLE.</a:t>
            </a:r>
          </a:p>
          <a:p>
            <a:pPr algn="just">
              <a:lnSpc>
                <a:spcPts val="2799"/>
              </a:lnSpc>
              <a:spcBef>
                <a:spcPct val="0"/>
              </a:spcBef>
            </a:pPr>
            <a:r>
              <a:rPr lang="en-US" sz="2799" b="1" u="sng">
                <a:solidFill>
                  <a:srgbClr val="000000"/>
                </a:solidFill>
                <a:latin typeface="Arimo Bold"/>
                <a:ea typeface="Arimo Bold"/>
                <a:cs typeface="Arimo Bold"/>
                <a:sym typeface="Arimo Bold"/>
              </a:rPr>
              <a:t>WRITE A SHORT DESCRIPTION</a:t>
            </a:r>
            <a:r>
              <a:rPr lang="en-US" sz="2799">
                <a:solidFill>
                  <a:srgbClr val="000000"/>
                </a:solidFill>
                <a:latin typeface="Arimo"/>
                <a:ea typeface="Arimo"/>
                <a:cs typeface="Arimo"/>
                <a:sym typeface="Arimo"/>
              </a:rPr>
              <a:t>:</a:t>
            </a:r>
          </a:p>
          <a:p>
            <a:pPr algn="just">
              <a:lnSpc>
                <a:spcPts val="2799"/>
              </a:lnSpc>
              <a:spcBef>
                <a:spcPct val="0"/>
              </a:spcBef>
            </a:pPr>
            <a:r>
              <a:rPr lang="en-US" sz="2799">
                <a:solidFill>
                  <a:srgbClr val="000000"/>
                </a:solidFill>
                <a:latin typeface="Arimo"/>
                <a:ea typeface="Arimo"/>
                <a:cs typeface="Arimo"/>
                <a:sym typeface="Arimo"/>
              </a:rPr>
              <a:t> AFTER COMPLETING YOUR DRAWING, WRITE A BRIEF DESCRIPTION (ABOUT 3-5 SENTENCES) EXPLAINING WHY YOU CHOSE THOSE SPECIFIC ELEMENTS AND HOW THEY REFLECT THE COUNTRY’S ECONOMY, POLITICS, OR CULTURE.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575159" y="405184"/>
            <a:ext cx="17137682" cy="9295764"/>
          </a:xfrm>
          <a:prstGeom prst="rect">
            <a:avLst/>
          </a:prstGeom>
        </p:spPr>
        <p:txBody>
          <a:bodyPr lIns="0" tIns="0" rIns="0" bIns="0" rtlCol="0" anchor="t">
            <a:spAutoFit/>
          </a:bodyPr>
          <a:lstStyle/>
          <a:p>
            <a:pPr algn="just">
              <a:lnSpc>
                <a:spcPts val="4099"/>
              </a:lnSpc>
              <a:spcBef>
                <a:spcPct val="0"/>
              </a:spcBef>
            </a:pPr>
            <a:r>
              <a:rPr lang="en-US" sz="4099" b="1" u="sng">
                <a:solidFill>
                  <a:srgbClr val="000000"/>
                </a:solidFill>
                <a:latin typeface="Arimo Bold"/>
                <a:ea typeface="Arimo Bold"/>
                <a:cs typeface="Arimo Bold"/>
                <a:sym typeface="Arimo Bold"/>
              </a:rPr>
              <a:t>DISCUSSION QUESTIONS ON DISPARITIES BETWEEN NORTHERN AND SOUTHERN COUNTRIES:</a:t>
            </a:r>
          </a:p>
          <a:p>
            <a:pPr algn="just">
              <a:lnSpc>
                <a:spcPts val="4099"/>
              </a:lnSpc>
              <a:spcBef>
                <a:spcPct val="0"/>
              </a:spcBef>
            </a:pPr>
            <a:endParaRPr lang="en-US" sz="4099" b="1" u="sng">
              <a:solidFill>
                <a:srgbClr val="000000"/>
              </a:solidFill>
              <a:latin typeface="Arimo Bold"/>
              <a:ea typeface="Arimo Bold"/>
              <a:cs typeface="Arimo Bold"/>
              <a:sym typeface="Arimo Bold"/>
            </a:endParaRPr>
          </a:p>
          <a:p>
            <a:pPr algn="just">
              <a:lnSpc>
                <a:spcPts val="4099"/>
              </a:lnSpc>
              <a:spcBef>
                <a:spcPct val="0"/>
              </a:spcBef>
            </a:pPr>
            <a:r>
              <a:rPr lang="en-US" sz="4099">
                <a:solidFill>
                  <a:srgbClr val="000000"/>
                </a:solidFill>
                <a:latin typeface="Arimo"/>
                <a:ea typeface="Arimo"/>
                <a:cs typeface="Arimo"/>
                <a:sym typeface="Arimo"/>
              </a:rPr>
              <a:t>1.HOW DO THE ECONOMIC CHARACTERISTICS OF THE NORTHERN AND SOUTHERN COUNTRIES YOU CHOSE DIFFER?</a:t>
            </a:r>
          </a:p>
          <a:p>
            <a:pPr algn="just">
              <a:lnSpc>
                <a:spcPts val="4099"/>
              </a:lnSpc>
              <a:spcBef>
                <a:spcPct val="0"/>
              </a:spcBef>
            </a:pPr>
            <a:r>
              <a:rPr lang="en-US" sz="4099">
                <a:solidFill>
                  <a:srgbClr val="000000"/>
                </a:solidFill>
                <a:latin typeface="Arimo"/>
                <a:ea typeface="Arimo"/>
                <a:cs typeface="Arimo"/>
                <a:sym typeface="Arimo"/>
              </a:rPr>
              <a:t>FOR EXAMPLE, HOW DOES THE LEVEL OF INDUSTRIALIZATION AND TECHNOLOGICAL DEVELOPMENT IMPACT THEIR ECONOMIES?</a:t>
            </a:r>
          </a:p>
          <a:p>
            <a:pPr algn="just">
              <a:lnSpc>
                <a:spcPts val="4099"/>
              </a:lnSpc>
              <a:spcBef>
                <a:spcPct val="0"/>
              </a:spcBef>
            </a:pPr>
            <a:r>
              <a:rPr lang="en-US" sz="4099">
                <a:solidFill>
                  <a:srgbClr val="000000"/>
                </a:solidFill>
                <a:latin typeface="Arimo"/>
                <a:ea typeface="Arimo"/>
                <a:cs typeface="Arimo"/>
                <a:sym typeface="Arimo"/>
              </a:rPr>
              <a:t>2.WHAT POLITICAL CHALLENGES DO THE SOUTHERN COUNTRIES YOU SELECTED FACE COMPARED TO THE NORTHERN ONES?</a:t>
            </a:r>
          </a:p>
          <a:p>
            <a:pPr algn="just">
              <a:lnSpc>
                <a:spcPts val="4099"/>
              </a:lnSpc>
              <a:spcBef>
                <a:spcPct val="0"/>
              </a:spcBef>
            </a:pPr>
            <a:r>
              <a:rPr lang="en-US" sz="4099">
                <a:solidFill>
                  <a:srgbClr val="000000"/>
                </a:solidFill>
                <a:latin typeface="Arimo"/>
                <a:ea typeface="Arimo"/>
                <a:cs typeface="Arimo"/>
                <a:sym typeface="Arimo"/>
              </a:rPr>
              <a:t>CONSIDER FACTORS LIKE POLITICAL STABILITY, GOVERNANCE, AND FOREIGN AID DEPENDENCY.</a:t>
            </a:r>
          </a:p>
          <a:p>
            <a:pPr algn="just">
              <a:lnSpc>
                <a:spcPts val="4099"/>
              </a:lnSpc>
              <a:spcBef>
                <a:spcPct val="0"/>
              </a:spcBef>
            </a:pPr>
            <a:r>
              <a:rPr lang="en-US" sz="4099">
                <a:solidFill>
                  <a:srgbClr val="000000"/>
                </a:solidFill>
                <a:latin typeface="Arimo"/>
                <a:ea typeface="Arimo"/>
                <a:cs typeface="Arimo"/>
                <a:sym typeface="Arimo"/>
              </a:rPr>
              <a:t>3..WHAT SOLUTIONS WOULD YOU SUGGEST TO ADDRESS THE DISPARITIES YOU’VE IDENTIFIED BETWEEN THE NORTHERN AND SOUTHERN COUNTRIES?</a:t>
            </a:r>
          </a:p>
          <a:p>
            <a:pPr algn="just">
              <a:lnSpc>
                <a:spcPts val="4099"/>
              </a:lnSpc>
              <a:spcBef>
                <a:spcPct val="0"/>
              </a:spcBef>
            </a:pPr>
            <a:r>
              <a:rPr lang="en-US" sz="4099">
                <a:solidFill>
                  <a:srgbClr val="000000"/>
                </a:solidFill>
                <a:latin typeface="Arimo"/>
                <a:ea typeface="Arimo"/>
                <a:cs typeface="Arimo"/>
                <a:sym typeface="Arimo"/>
              </a:rPr>
              <a:t>4.THINK ABOUT LONG-TERM SOLUTIONS SUCH AS INVESTMENT IN EDUCATION, INFRASTRUCTURE, OR INTERNATIONAL PARTNERSHIPS TO REDUCE INEQUALITY.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8BBD94"/>
        </a:solidFill>
        <a:effectLst/>
      </p:bgPr>
    </p:bg>
    <p:spTree>
      <p:nvGrpSpPr>
        <p:cNvPr id="1" name=""/>
        <p:cNvGrpSpPr/>
        <p:nvPr/>
      </p:nvGrpSpPr>
      <p:grpSpPr>
        <a:xfrm>
          <a:off x="0" y="0"/>
          <a:ext cx="0" cy="0"/>
          <a:chOff x="0" y="0"/>
          <a:chExt cx="0" cy="0"/>
        </a:xfrm>
      </p:grpSpPr>
      <p:sp>
        <p:nvSpPr>
          <p:cNvPr id="2" name="TextBox 2"/>
          <p:cNvSpPr txBox="1"/>
          <p:nvPr/>
        </p:nvSpPr>
        <p:spPr>
          <a:xfrm>
            <a:off x="690191" y="333276"/>
            <a:ext cx="16907619" cy="8966834"/>
          </a:xfrm>
          <a:prstGeom prst="rect">
            <a:avLst/>
          </a:prstGeom>
        </p:spPr>
        <p:txBody>
          <a:bodyPr lIns="0" tIns="0" rIns="0" bIns="0" rtlCol="0" anchor="t">
            <a:spAutoFit/>
          </a:bodyPr>
          <a:lstStyle/>
          <a:p>
            <a:pPr algn="just">
              <a:lnSpc>
                <a:spcPts val="4999"/>
              </a:lnSpc>
              <a:spcBef>
                <a:spcPct val="0"/>
              </a:spcBef>
            </a:pPr>
            <a:r>
              <a:rPr lang="en-US" sz="4999" b="1">
                <a:solidFill>
                  <a:srgbClr val="2D63B1"/>
                </a:solidFill>
                <a:latin typeface="Agrandir Bold"/>
                <a:ea typeface="Agrandir Bold"/>
                <a:cs typeface="Agrandir Bold"/>
                <a:sym typeface="Agrandir Bold"/>
              </a:rPr>
              <a:t>ASSESSMENT CRITERIA:</a:t>
            </a:r>
          </a:p>
          <a:p>
            <a:pPr algn="just">
              <a:lnSpc>
                <a:spcPts val="4599"/>
              </a:lnSpc>
              <a:spcBef>
                <a:spcPct val="0"/>
              </a:spcBef>
            </a:pPr>
            <a:endParaRPr lang="en-US" sz="4999" b="1">
              <a:solidFill>
                <a:srgbClr val="2D63B1"/>
              </a:solidFill>
              <a:latin typeface="Agrandir Bold"/>
              <a:ea typeface="Agrandir Bold"/>
              <a:cs typeface="Agrandir Bold"/>
              <a:sym typeface="Agrandir Bold"/>
            </a:endParaRPr>
          </a:p>
          <a:p>
            <a:pPr algn="just">
              <a:lnSpc>
                <a:spcPts val="4299"/>
              </a:lnSpc>
              <a:spcBef>
                <a:spcPct val="0"/>
              </a:spcBef>
            </a:pPr>
            <a:r>
              <a:rPr lang="en-US" sz="4299" b="1">
                <a:solidFill>
                  <a:srgbClr val="AC11C1"/>
                </a:solidFill>
                <a:latin typeface="Arimo Bold"/>
                <a:ea typeface="Arimo Bold"/>
                <a:cs typeface="Arimo Bold"/>
                <a:sym typeface="Arimo Bold"/>
              </a:rPr>
              <a:t>CREATIVITY(30%):</a:t>
            </a:r>
            <a:r>
              <a:rPr lang="en-US" sz="4299" b="1">
                <a:solidFill>
                  <a:srgbClr val="000000"/>
                </a:solidFill>
                <a:latin typeface="Arimo Bold"/>
                <a:ea typeface="Arimo Bold"/>
                <a:cs typeface="Arimo Bold"/>
                <a:sym typeface="Arimo Bold"/>
              </a:rPr>
              <a:t> HOW WELL DID THE STUDENT CREATIVELY REPRESENT THE CHOSEN COUNTRIES THROUGH ART?</a:t>
            </a:r>
          </a:p>
          <a:p>
            <a:pPr algn="just">
              <a:lnSpc>
                <a:spcPts val="4299"/>
              </a:lnSpc>
              <a:spcBef>
                <a:spcPct val="0"/>
              </a:spcBef>
            </a:pPr>
            <a:endParaRPr lang="en-US" sz="4299" b="1">
              <a:solidFill>
                <a:srgbClr val="000000"/>
              </a:solidFill>
              <a:latin typeface="Arimo Bold"/>
              <a:ea typeface="Arimo Bold"/>
              <a:cs typeface="Arimo Bold"/>
              <a:sym typeface="Arimo Bold"/>
            </a:endParaRPr>
          </a:p>
          <a:p>
            <a:pPr algn="just">
              <a:lnSpc>
                <a:spcPts val="4299"/>
              </a:lnSpc>
              <a:spcBef>
                <a:spcPct val="0"/>
              </a:spcBef>
            </a:pPr>
            <a:r>
              <a:rPr lang="en-US" sz="4299" b="1">
                <a:solidFill>
                  <a:srgbClr val="AC11C1"/>
                </a:solidFill>
                <a:latin typeface="Arimo Bold"/>
                <a:ea typeface="Arimo Bold"/>
                <a:cs typeface="Arimo Bold"/>
                <a:sym typeface="Arimo Bold"/>
              </a:rPr>
              <a:t>UNDERSTANDING OF DISPARITIES(40%): </a:t>
            </a:r>
            <a:r>
              <a:rPr lang="en-US" sz="4299" b="1">
                <a:solidFill>
                  <a:srgbClr val="000000"/>
                </a:solidFill>
                <a:latin typeface="Arimo Bold"/>
                <a:ea typeface="Arimo Bold"/>
                <a:cs typeface="Arimo Bold"/>
                <a:sym typeface="Arimo Bold"/>
              </a:rPr>
              <a:t>HOW CLEARLY CAN THE STUDENT ARTICULATE THE ECONOMIC AND POLITICAL DISPARITIES BETWEEN THE NORTHERN AND SOUTHERN COUNTRIES THEY CHOSE?</a:t>
            </a:r>
          </a:p>
          <a:p>
            <a:pPr algn="just">
              <a:lnSpc>
                <a:spcPts val="4299"/>
              </a:lnSpc>
              <a:spcBef>
                <a:spcPct val="0"/>
              </a:spcBef>
            </a:pPr>
            <a:endParaRPr lang="en-US" sz="4299" b="1">
              <a:solidFill>
                <a:srgbClr val="000000"/>
              </a:solidFill>
              <a:latin typeface="Arimo Bold"/>
              <a:ea typeface="Arimo Bold"/>
              <a:cs typeface="Arimo Bold"/>
              <a:sym typeface="Arimo Bold"/>
            </a:endParaRPr>
          </a:p>
          <a:p>
            <a:pPr algn="just">
              <a:lnSpc>
                <a:spcPts val="4299"/>
              </a:lnSpc>
              <a:spcBef>
                <a:spcPct val="0"/>
              </a:spcBef>
            </a:pPr>
            <a:r>
              <a:rPr lang="en-US" sz="4299" b="1">
                <a:solidFill>
                  <a:srgbClr val="AC11C1"/>
                </a:solidFill>
                <a:latin typeface="Arimo Bold"/>
                <a:ea typeface="Arimo Bold"/>
                <a:cs typeface="Arimo Bold"/>
                <a:sym typeface="Arimo Bold"/>
              </a:rPr>
              <a:t>CRITICAL THINKING(30%): </a:t>
            </a:r>
            <a:r>
              <a:rPr lang="en-US" sz="4299" b="1">
                <a:solidFill>
                  <a:srgbClr val="000000"/>
                </a:solidFill>
                <a:latin typeface="Arimo Bold"/>
                <a:ea typeface="Arimo Bold"/>
                <a:cs typeface="Arimo Bold"/>
                <a:sym typeface="Arimo Bold"/>
              </a:rPr>
              <a:t>HOW WELL DO THE STUDENT’S SUGGESTIONS ADDRESS THE DISPARITIES BETWEEN THE COUNTRIES? ARE THE SOLUTIONS REALISTIC AND THOUGHTFUL?</a:t>
            </a:r>
          </a:p>
          <a:p>
            <a:pPr algn="just">
              <a:lnSpc>
                <a:spcPts val="4299"/>
              </a:lnSpc>
              <a:spcBef>
                <a:spcPct val="0"/>
              </a:spcBef>
            </a:pPr>
            <a:endParaRPr lang="en-US" sz="4299" b="1">
              <a:solidFill>
                <a:srgbClr val="000000"/>
              </a:solidFill>
              <a:latin typeface="Arimo Bold"/>
              <a:ea typeface="Arimo Bold"/>
              <a:cs typeface="Arimo Bold"/>
              <a:sym typeface="Arimo Bold"/>
            </a:endParaRPr>
          </a:p>
          <a:p>
            <a:pPr algn="just">
              <a:lnSpc>
                <a:spcPts val="4299"/>
              </a:lnSpc>
              <a:spcBef>
                <a:spcPct val="0"/>
              </a:spcBef>
            </a:pPr>
            <a:r>
              <a:rPr lang="en-US" sz="4299" b="1">
                <a:solidFill>
                  <a:srgbClr val="B50C0C"/>
                </a:solidFill>
                <a:latin typeface="Arimo Bold"/>
                <a:ea typeface="Arimo Bold"/>
                <a:cs typeface="Arimo Bold"/>
                <a:sym typeface="Arimo Bold"/>
              </a:rPr>
              <a:t>TOTAL- 100%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213710" y="76402"/>
            <a:ext cx="12699545" cy="1457327"/>
          </a:xfrm>
          <a:prstGeom prst="rect">
            <a:avLst/>
          </a:prstGeom>
        </p:spPr>
        <p:txBody>
          <a:bodyPr lIns="0" tIns="0" rIns="0" bIns="0" rtlCol="0" anchor="t">
            <a:spAutoFit/>
          </a:bodyPr>
          <a:lstStyle/>
          <a:p>
            <a:pPr algn="ctr">
              <a:lnSpc>
                <a:spcPts val="9000"/>
              </a:lnSpc>
            </a:pPr>
            <a:r>
              <a:rPr lang="en-US" sz="9000">
                <a:solidFill>
                  <a:srgbClr val="F8F8F8"/>
                </a:solidFill>
                <a:latin typeface="Agrandir"/>
                <a:ea typeface="Agrandir"/>
                <a:cs typeface="Agrandir"/>
                <a:sym typeface="Agrandir"/>
              </a:rPr>
              <a:t>WRITTEN RECITATION</a:t>
            </a:r>
          </a:p>
        </p:txBody>
      </p:sp>
      <p:sp>
        <p:nvSpPr>
          <p:cNvPr id="4" name="TextBox 4"/>
          <p:cNvSpPr txBox="1"/>
          <p:nvPr/>
        </p:nvSpPr>
        <p:spPr>
          <a:xfrm>
            <a:off x="498322" y="1744438"/>
            <a:ext cx="17291355" cy="8594632"/>
          </a:xfrm>
          <a:prstGeom prst="rect">
            <a:avLst/>
          </a:prstGeom>
        </p:spPr>
        <p:txBody>
          <a:bodyPr lIns="0" tIns="0" rIns="0" bIns="0" rtlCol="0" anchor="t">
            <a:spAutoFit/>
          </a:bodyPr>
          <a:lstStyle/>
          <a:p>
            <a:pPr algn="just">
              <a:lnSpc>
                <a:spcPts val="5360"/>
              </a:lnSpc>
            </a:pPr>
            <a:r>
              <a:rPr lang="en-US" sz="3828">
                <a:solidFill>
                  <a:srgbClr val="F8F8F8"/>
                </a:solidFill>
                <a:latin typeface="Arimo"/>
                <a:ea typeface="Arimo"/>
                <a:cs typeface="Arimo"/>
                <a:sym typeface="Arimo"/>
              </a:rPr>
              <a:t>6.It boasts the third-largest economy, driven by technology, automotive industries, and high-tech manufacturing. 10+1+18+1+14</a:t>
            </a:r>
          </a:p>
          <a:p>
            <a:pPr algn="l">
              <a:lnSpc>
                <a:spcPts val="5360"/>
              </a:lnSpc>
            </a:pPr>
            <a:r>
              <a:rPr lang="en-US" sz="3828">
                <a:solidFill>
                  <a:srgbClr val="F8F8F8"/>
                </a:solidFill>
                <a:latin typeface="Arimo"/>
                <a:ea typeface="Arimo"/>
                <a:cs typeface="Arimo"/>
                <a:sym typeface="Arimo"/>
              </a:rPr>
              <a:t>7. It has has a mixed economy with strong sectors in manufacturing, agriculture, and tourism, especially in fashion and luxury goods. 9+22+1+12+27 =</a:t>
            </a:r>
          </a:p>
          <a:p>
            <a:pPr algn="l">
              <a:lnSpc>
                <a:spcPts val="5360"/>
              </a:lnSpc>
            </a:pPr>
            <a:r>
              <a:rPr lang="en-US" sz="3828">
                <a:solidFill>
                  <a:srgbClr val="F8F8F8"/>
                </a:solidFill>
                <a:latin typeface="Arimo"/>
                <a:ea typeface="Arimo"/>
                <a:cs typeface="Arimo"/>
                <a:sym typeface="Arimo"/>
              </a:rPr>
              <a:t>8..It’s economy is heavily dependent on oil and gas exports, with a significant manufacturing and defense sector. 20+23+21+21=9+1=</a:t>
            </a:r>
          </a:p>
          <a:p>
            <a:pPr algn="l">
              <a:lnSpc>
                <a:spcPts val="5360"/>
              </a:lnSpc>
            </a:pPr>
            <a:r>
              <a:rPr lang="en-US" sz="3828">
                <a:solidFill>
                  <a:srgbClr val="F8F8F8"/>
                </a:solidFill>
                <a:latin typeface="Arimo"/>
                <a:ea typeface="Arimo"/>
                <a:cs typeface="Arimo"/>
                <a:sym typeface="Arimo"/>
              </a:rPr>
              <a:t>9.  It has a highly developed economy with key industries in technology, automobiles, and shipbuilding. 21+17+23+22+8=     11+17+5+1=</a:t>
            </a:r>
          </a:p>
          <a:p>
            <a:pPr algn="l">
              <a:lnSpc>
                <a:spcPts val="5360"/>
              </a:lnSpc>
            </a:pPr>
            <a:r>
              <a:rPr lang="en-US" sz="3828">
                <a:solidFill>
                  <a:srgbClr val="F8F8F8"/>
                </a:solidFill>
                <a:latin typeface="Arimo"/>
                <a:ea typeface="Arimo"/>
                <a:cs typeface="Arimo"/>
                <a:sym typeface="Arimo"/>
              </a:rPr>
              <a:t>10.It has the second-largest economy, driven by manufacturing, exports, and rapidly expanding technology sectors. 3+8+9+14+1=</a:t>
            </a:r>
          </a:p>
          <a:p>
            <a:pPr algn="l">
              <a:lnSpc>
                <a:spcPts val="4800"/>
              </a:lnSpc>
            </a:pPr>
            <a:endParaRPr lang="en-US" sz="3828">
              <a:solidFill>
                <a:srgbClr val="F8F8F8"/>
              </a:solidFill>
              <a:latin typeface="Arimo"/>
              <a:ea typeface="Arimo"/>
              <a:cs typeface="Arimo"/>
              <a:sym typeface="Arimo"/>
            </a:endParaRPr>
          </a:p>
          <a:p>
            <a:pPr algn="l">
              <a:lnSpc>
                <a:spcPts val="4800"/>
              </a:lnSpc>
            </a:pPr>
            <a:endParaRPr lang="en-US" sz="3828">
              <a:solidFill>
                <a:srgbClr val="F8F8F8"/>
              </a:solidFill>
              <a:latin typeface="Arimo"/>
              <a:ea typeface="Arimo"/>
              <a:cs typeface="Arimo"/>
              <a:sym typeface="Arimo"/>
            </a:endParaRPr>
          </a:p>
          <a:p>
            <a:pPr algn="l">
              <a:lnSpc>
                <a:spcPts val="4800"/>
              </a:lnSpc>
            </a:pPr>
            <a:endParaRPr lang="en-US" sz="3828">
              <a:solidFill>
                <a:srgbClr val="F8F8F8"/>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213710" y="76402"/>
            <a:ext cx="12699545" cy="1457327"/>
          </a:xfrm>
          <a:prstGeom prst="rect">
            <a:avLst/>
          </a:prstGeom>
        </p:spPr>
        <p:txBody>
          <a:bodyPr lIns="0" tIns="0" rIns="0" bIns="0" rtlCol="0" anchor="t">
            <a:spAutoFit/>
          </a:bodyPr>
          <a:lstStyle/>
          <a:p>
            <a:pPr algn="ctr">
              <a:lnSpc>
                <a:spcPts val="9000"/>
              </a:lnSpc>
            </a:pPr>
            <a:r>
              <a:rPr lang="en-US" sz="9000">
                <a:solidFill>
                  <a:srgbClr val="F8F8F8"/>
                </a:solidFill>
                <a:latin typeface="Agrandir"/>
                <a:ea typeface="Agrandir"/>
                <a:cs typeface="Agrandir"/>
                <a:sym typeface="Agrandir"/>
              </a:rPr>
              <a:t>WRITTEN RECITATION</a:t>
            </a:r>
          </a:p>
        </p:txBody>
      </p:sp>
      <p:sp>
        <p:nvSpPr>
          <p:cNvPr id="4" name="TextBox 4"/>
          <p:cNvSpPr txBox="1"/>
          <p:nvPr/>
        </p:nvSpPr>
        <p:spPr>
          <a:xfrm>
            <a:off x="498322" y="1753963"/>
            <a:ext cx="17291355" cy="8533037"/>
          </a:xfrm>
          <a:prstGeom prst="rect">
            <a:avLst/>
          </a:prstGeom>
        </p:spPr>
        <p:txBody>
          <a:bodyPr lIns="0" tIns="0" rIns="0" bIns="0" rtlCol="0" anchor="t">
            <a:spAutoFit/>
          </a:bodyPr>
          <a:lstStyle/>
          <a:p>
            <a:pPr algn="l">
              <a:lnSpc>
                <a:spcPts val="4800"/>
              </a:lnSpc>
            </a:pPr>
            <a:r>
              <a:rPr lang="en-US" sz="3428">
                <a:solidFill>
                  <a:srgbClr val="F8F8F8"/>
                </a:solidFill>
                <a:latin typeface="Arimo"/>
                <a:ea typeface="Arimo"/>
                <a:cs typeface="Arimo"/>
                <a:sym typeface="Arimo"/>
              </a:rPr>
              <a:t>11.Has a mixed economy, driven by agriculture, mining, energy, and a growing service sector, but it faces challenges in inequality and economic instability.2+20+1+28+9+12=</a:t>
            </a:r>
          </a:p>
          <a:p>
            <a:pPr algn="l">
              <a:lnSpc>
                <a:spcPts val="4800"/>
              </a:lnSpc>
            </a:pPr>
            <a:r>
              <a:rPr lang="en-US" sz="3428">
                <a:solidFill>
                  <a:srgbClr val="F8F8F8"/>
                </a:solidFill>
                <a:latin typeface="Arimo"/>
                <a:ea typeface="Arimo"/>
                <a:cs typeface="Arimo"/>
                <a:sym typeface="Arimo"/>
              </a:rPr>
              <a:t>12. A federal republic with a history of political instability, including periods of military rule and economic challenges.1+ 20_7+5+14+22+9+14+1</a:t>
            </a:r>
          </a:p>
          <a:p>
            <a:pPr algn="l">
              <a:lnSpc>
                <a:spcPts val="4800"/>
              </a:lnSpc>
            </a:pPr>
            <a:r>
              <a:rPr lang="en-US" sz="3428">
                <a:solidFill>
                  <a:srgbClr val="F8F8F8"/>
                </a:solidFill>
                <a:latin typeface="Arimo"/>
                <a:ea typeface="Arimo"/>
                <a:cs typeface="Arimo"/>
                <a:sym typeface="Arimo"/>
              </a:rPr>
              <a:t>13.Has a mixed economy with a strong industrial base, mining exports, and a developing service sector, though it faces high unemployment and inequality. 21+17+23+22+8    11+17+20+5+1=</a:t>
            </a:r>
          </a:p>
          <a:p>
            <a:pPr algn="l">
              <a:lnSpc>
                <a:spcPts val="4800"/>
              </a:lnSpc>
            </a:pPr>
            <a:r>
              <a:rPr lang="en-US" sz="3428">
                <a:solidFill>
                  <a:srgbClr val="F8F8F8"/>
                </a:solidFill>
                <a:latin typeface="Arimo"/>
                <a:ea typeface="Arimo"/>
                <a:cs typeface="Arimo"/>
                <a:sym typeface="Arimo"/>
              </a:rPr>
              <a:t>14. Is a constitutional monarchy with a parliamentary democracy, known for its stable political system and active participation in global affairs. 1+23+21+22+20+1+12+9+1=</a:t>
            </a:r>
          </a:p>
          <a:p>
            <a:pPr algn="l">
              <a:lnSpc>
                <a:spcPts val="4800"/>
              </a:lnSpc>
            </a:pPr>
            <a:r>
              <a:rPr lang="en-US" sz="3428">
                <a:solidFill>
                  <a:srgbClr val="F8F8F8"/>
                </a:solidFill>
                <a:latin typeface="Arimo"/>
                <a:ea typeface="Arimo"/>
                <a:cs typeface="Arimo"/>
                <a:sym typeface="Arimo"/>
              </a:rPr>
              <a:t>15. Has a free-market economy with strong mining, agriculture, and manufacturing sectors, but faces challenges like inequality and reliance on commodity exports.</a:t>
            </a:r>
          </a:p>
          <a:p>
            <a:pPr algn="l">
              <a:lnSpc>
                <a:spcPts val="4800"/>
              </a:lnSpc>
            </a:pPr>
            <a:r>
              <a:rPr lang="en-US" sz="3428">
                <a:solidFill>
                  <a:srgbClr val="F8F8F8"/>
                </a:solidFill>
                <a:latin typeface="Trocchi"/>
                <a:ea typeface="Trocchi"/>
                <a:cs typeface="Trocchi"/>
                <a:sym typeface="Trocchi"/>
              </a:rPr>
              <a:t>3+8+0+12+5=</a:t>
            </a:r>
          </a:p>
          <a:p>
            <a:pPr algn="l">
              <a:lnSpc>
                <a:spcPts val="4800"/>
              </a:lnSpc>
            </a:pPr>
            <a:endParaRPr lang="en-US" sz="3428">
              <a:solidFill>
                <a:srgbClr val="F8F8F8"/>
              </a:solidFill>
              <a:latin typeface="Trocchi"/>
              <a:ea typeface="Trocchi"/>
              <a:cs typeface="Trocchi"/>
              <a:sym typeface="Trocchi"/>
            </a:endParaRPr>
          </a:p>
          <a:p>
            <a:pPr algn="l">
              <a:lnSpc>
                <a:spcPts val="4800"/>
              </a:lnSpc>
            </a:pPr>
            <a:r>
              <a:rPr lang="en-US" sz="3428">
                <a:solidFill>
                  <a:srgbClr val="F8F8F8"/>
                </a:solidFill>
                <a:latin typeface="Trocchi"/>
                <a:ea typeface="Trocchi"/>
                <a:cs typeface="Trocchi"/>
                <a:sym typeface="Trocchi"/>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79372" y="833368"/>
            <a:ext cx="16679928" cy="8424932"/>
          </a:xfrm>
          <a:prstGeom prst="rect">
            <a:avLst/>
          </a:prstGeom>
        </p:spPr>
        <p:txBody>
          <a:bodyPr lIns="0" tIns="0" rIns="0" bIns="0" rtlCol="0" anchor="t">
            <a:spAutoFit/>
          </a:bodyPr>
          <a:lstStyle/>
          <a:p>
            <a:pPr algn="just">
              <a:lnSpc>
                <a:spcPts val="5440"/>
              </a:lnSpc>
            </a:pPr>
            <a:r>
              <a:rPr lang="en-US" sz="5440">
                <a:solidFill>
                  <a:srgbClr val="F8F8F8"/>
                </a:solidFill>
                <a:latin typeface="Agrandir"/>
                <a:ea typeface="Agrandir"/>
                <a:cs typeface="Agrandir"/>
                <a:sym typeface="Agrandir"/>
              </a:rPr>
              <a:t>The Northern Hemisphere refers to the half of the Earth that is north of the equator, which includes parts of North America, Europe, Asia, and Africa. The economic and political dynamics of the Northern Hemisphere are complex due to its diverse nations, cultures, and historical developments. However, we can break down the major trends and examples to better understand the economic and political features of this hemisphere. Let’s discuss the economic and political systems of the Northern Hemisphere with concrete examples.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48245">
            <a:off x="14980042" y="8280798"/>
            <a:ext cx="4286837" cy="977500"/>
          </a:xfrm>
          <a:custGeom>
            <a:avLst/>
            <a:gdLst/>
            <a:ahLst/>
            <a:cxnLst/>
            <a:rect l="l" t="t" r="r" b="b"/>
            <a:pathLst>
              <a:path w="5098498" h="2869368">
                <a:moveTo>
                  <a:pt x="0" y="0"/>
                </a:moveTo>
                <a:lnTo>
                  <a:pt x="5098498" y="0"/>
                </a:lnTo>
                <a:lnTo>
                  <a:pt x="5098498" y="2869368"/>
                </a:lnTo>
                <a:lnTo>
                  <a:pt x="0" y="2869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464865"/>
            <a:ext cx="14671721" cy="9273012"/>
          </a:xfrm>
          <a:prstGeom prst="rect">
            <a:avLst/>
          </a:prstGeom>
        </p:spPr>
        <p:txBody>
          <a:bodyPr lIns="0" tIns="0" rIns="0" bIns="0" rtlCol="0" anchor="t">
            <a:spAutoFit/>
          </a:bodyPr>
          <a:lstStyle/>
          <a:p>
            <a:pPr algn="just">
              <a:lnSpc>
                <a:spcPts val="6062"/>
              </a:lnSpc>
            </a:pPr>
            <a:r>
              <a:rPr lang="en-US" sz="4773">
                <a:solidFill>
                  <a:srgbClr val="2B2B2B"/>
                </a:solidFill>
                <a:latin typeface="Agrandir"/>
                <a:ea typeface="Agrandir"/>
                <a:cs typeface="Agrandir"/>
                <a:sym typeface="Agrandir"/>
              </a:rPr>
              <a:t>The</a:t>
            </a:r>
            <a:r>
              <a:rPr lang="en-US" sz="4773" b="1">
                <a:solidFill>
                  <a:srgbClr val="2B2B2B"/>
                </a:solidFill>
                <a:latin typeface="Agrandir Bold"/>
                <a:ea typeface="Agrandir Bold"/>
                <a:cs typeface="Agrandir Bold"/>
                <a:sym typeface="Agrandir Bold"/>
              </a:rPr>
              <a:t> </a:t>
            </a:r>
            <a:r>
              <a:rPr lang="en-US" sz="4773" b="1">
                <a:solidFill>
                  <a:srgbClr val="B50C0C"/>
                </a:solidFill>
                <a:latin typeface="Agrandir Bold"/>
                <a:ea typeface="Agrandir Bold"/>
                <a:cs typeface="Agrandir Bold"/>
                <a:sym typeface="Agrandir Bold"/>
              </a:rPr>
              <a:t>Northern Hemisphere</a:t>
            </a:r>
            <a:r>
              <a:rPr lang="en-US" sz="4773">
                <a:solidFill>
                  <a:srgbClr val="B50C0C"/>
                </a:solidFill>
                <a:latin typeface="Agrandir"/>
                <a:ea typeface="Agrandir"/>
                <a:cs typeface="Agrandir"/>
                <a:sym typeface="Agrandir"/>
              </a:rPr>
              <a:t> </a:t>
            </a:r>
            <a:r>
              <a:rPr lang="en-US" sz="4773">
                <a:solidFill>
                  <a:srgbClr val="2B2B2B"/>
                </a:solidFill>
                <a:latin typeface="Agrandir"/>
                <a:ea typeface="Agrandir"/>
                <a:cs typeface="Agrandir"/>
                <a:sym typeface="Agrandir"/>
              </a:rPr>
              <a:t>refers to the half of the Earth that is north of the equator, which includes parts of North America, Europe, Asia, and Africa. The economic and political dynamics of the Northern Hemisphere are complex due to its diverse nations, cultures, and historical developments. However, we can break down the major trends and examples to better understand the economic and political features of this hemisphere. Let’s discuss the economic and political systems of the Northern Hemisphere with concrete examples.</a:t>
            </a:r>
          </a:p>
        </p:txBody>
      </p:sp>
      <p:sp>
        <p:nvSpPr>
          <p:cNvPr id="4" name="Freeform 4"/>
          <p:cNvSpPr/>
          <p:nvPr/>
        </p:nvSpPr>
        <p:spPr>
          <a:xfrm rot="-9023713">
            <a:off x="15628175" y="577764"/>
            <a:ext cx="2628491" cy="1081039"/>
          </a:xfrm>
          <a:custGeom>
            <a:avLst/>
            <a:gdLst/>
            <a:ahLst/>
            <a:cxnLst/>
            <a:rect l="l" t="t" r="r" b="b"/>
            <a:pathLst>
              <a:path w="5098498" h="2869368">
                <a:moveTo>
                  <a:pt x="0" y="0"/>
                </a:moveTo>
                <a:lnTo>
                  <a:pt x="5098498" y="0"/>
                </a:lnTo>
                <a:lnTo>
                  <a:pt x="5098498" y="2869368"/>
                </a:lnTo>
                <a:lnTo>
                  <a:pt x="0" y="2869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4058</Words>
  <Application>Microsoft Macintosh PowerPoint</Application>
  <PresentationFormat>Custom</PresentationFormat>
  <Paragraphs>322</Paragraphs>
  <Slides>55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Calibri</vt:lpstr>
      <vt:lpstr>Anton</vt:lpstr>
      <vt:lpstr>Cy Grotesk Wide Bold</vt:lpstr>
      <vt:lpstr>Arimo Bold</vt:lpstr>
      <vt:lpstr>League Spartan</vt:lpstr>
      <vt:lpstr>Arial</vt:lpstr>
      <vt:lpstr>Agrandir</vt:lpstr>
      <vt:lpstr>Brought</vt:lpstr>
      <vt:lpstr>Gill Sans Ultra Bold Condensed</vt:lpstr>
      <vt:lpstr>Cy Grotesk Wide</vt:lpstr>
      <vt:lpstr>Arimo</vt:lpstr>
      <vt:lpstr>Agrandir Bold</vt:lpstr>
      <vt:lpstr>Trocchi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CONTEMPORARY</dc:title>
  <dc:creator>Administrator</dc:creator>
  <cp:lastModifiedBy>Jackelyn Legaspi</cp:lastModifiedBy>
  <cp:revision>4</cp:revision>
  <dcterms:created xsi:type="dcterms:W3CDTF">2006-08-16T00:00:00Z</dcterms:created>
  <dcterms:modified xsi:type="dcterms:W3CDTF">2025-10-23T11:09:37Z</dcterms:modified>
  <dc:identifier>DAGiUmklQDc</dc:identifier>
</cp:coreProperties>
</file>